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61" r:id="rId5"/>
    <p:sldId id="259" r:id="rId6"/>
    <p:sldId id="350" r:id="rId7"/>
    <p:sldId id="351" r:id="rId8"/>
    <p:sldId id="356" r:id="rId9"/>
    <p:sldId id="355" r:id="rId10"/>
    <p:sldId id="352" r:id="rId11"/>
    <p:sldId id="348" r:id="rId12"/>
    <p:sldId id="262" r:id="rId13"/>
    <p:sldId id="266" r:id="rId14"/>
    <p:sldId id="274" r:id="rId15"/>
    <p:sldId id="275" r:id="rId16"/>
    <p:sldId id="286" r:id="rId17"/>
    <p:sldId id="287" r:id="rId18"/>
    <p:sldId id="307" r:id="rId19"/>
    <p:sldId id="306" r:id="rId20"/>
    <p:sldId id="305" r:id="rId21"/>
    <p:sldId id="308" r:id="rId22"/>
    <p:sldId id="309" r:id="rId23"/>
    <p:sldId id="310" r:id="rId24"/>
    <p:sldId id="357" r:id="rId25"/>
    <p:sldId id="358" r:id="rId26"/>
    <p:sldId id="359" r:id="rId27"/>
    <p:sldId id="311" r:id="rId28"/>
    <p:sldId id="312" r:id="rId29"/>
    <p:sldId id="313" r:id="rId30"/>
    <p:sldId id="314" r:id="rId31"/>
    <p:sldId id="315" r:id="rId32"/>
    <p:sldId id="316" r:id="rId33"/>
    <p:sldId id="317" r:id="rId34"/>
    <p:sldId id="318" r:id="rId35"/>
    <p:sldId id="326" r:id="rId36"/>
    <p:sldId id="327" r:id="rId37"/>
    <p:sldId id="328" r:id="rId38"/>
    <p:sldId id="329" r:id="rId39"/>
    <p:sldId id="330" r:id="rId40"/>
    <p:sldId id="331" r:id="rId41"/>
    <p:sldId id="332" r:id="rId42"/>
    <p:sldId id="333" r:id="rId43"/>
    <p:sldId id="334" r:id="rId44"/>
    <p:sldId id="335" r:id="rId45"/>
    <p:sldId id="342" r:id="rId46"/>
    <p:sldId id="343" r:id="rId47"/>
    <p:sldId id="361" r:id="rId48"/>
    <p:sldId id="34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7CB67-D009-43F7-960A-EE6C1434B6EC}" type="datetimeFigureOut">
              <a:rPr lang="en-US" smtClean="0"/>
              <a:t>4/13/2013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AF195-08C9-4523-92A9-1FC0A9046A40}" type="slidenum">
              <a:rPr lang="en-US" smtClean="0"/>
              <a:t>‹#›</a:t>
            </a:fld>
            <a:endParaRPr lang="en-US" dirty="0"/>
          </a:p>
        </p:txBody>
      </p:sp>
    </p:spTree>
    <p:extLst>
      <p:ext uri="{BB962C8B-B14F-4D97-AF65-F5344CB8AC3E}">
        <p14:creationId xmlns:p14="http://schemas.microsoft.com/office/powerpoint/2010/main" val="3088321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9C650-D531-4811-8FFD-3F4E7D1453E7}" type="slidenum">
              <a:rPr lang="en-US"/>
              <a:pPr/>
              <a:t>10</a:t>
            </a:fld>
            <a:endParaRPr lang="en-US" dirty="0"/>
          </a:p>
        </p:txBody>
      </p:sp>
      <p:sp>
        <p:nvSpPr>
          <p:cNvPr id="325634" name="Rectangle 2"/>
          <p:cNvSpPr>
            <a:spLocks noGrp="1" noRot="1" noChangeAspect="1" noChangeArrowheads="1" noTextEdit="1"/>
          </p:cNvSpPr>
          <p:nvPr>
            <p:ph type="sldImg"/>
          </p:nvPr>
        </p:nvSpPr>
        <p:spPr>
          <a:xfrm>
            <a:off x="1144588" y="685800"/>
            <a:ext cx="4572000" cy="3429000"/>
          </a:xfrm>
          <a:ln/>
        </p:spPr>
      </p:sp>
      <p:sp>
        <p:nvSpPr>
          <p:cNvPr id="325635" name="Rectangle 3"/>
          <p:cNvSpPr>
            <a:spLocks noGrp="1" noChangeArrowheads="1"/>
          </p:cNvSpPr>
          <p:nvPr>
            <p:ph type="body" idx="1"/>
          </p:nvPr>
        </p:nvSpPr>
        <p:spPr/>
        <p:txBody>
          <a:bodyPr lIns="90179" tIns="45090" rIns="90179" bIns="45090"/>
          <a:lstStyle/>
          <a:p>
            <a:pPr>
              <a:buFontTx/>
              <a:buChar char="•"/>
            </a:pPr>
            <a:r>
              <a:rPr lang="en-US" dirty="0"/>
              <a:t> Ask others to give more examples from their experience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CB7B9-BCF4-4E0F-A358-E94BFA4DC373}" type="slidenum">
              <a:rPr lang="en-US"/>
              <a:pPr/>
              <a:t>20</a:t>
            </a:fld>
            <a:endParaRPr lang="en-US" dirty="0"/>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5AC42-1C9E-4061-80D2-8969EDD3CDBA}" type="slidenum">
              <a:rPr lang="en-US"/>
              <a:pPr/>
              <a:t>22</a:t>
            </a:fld>
            <a:endParaRPr lang="en-US" dirty="0"/>
          </a:p>
        </p:txBody>
      </p:sp>
      <p:sp>
        <p:nvSpPr>
          <p:cNvPr id="223234" name="Rectangle 2"/>
          <p:cNvSpPr>
            <a:spLocks noGrp="1" noRot="1" noChangeAspect="1" noChangeArrowheads="1" noTextEdit="1"/>
          </p:cNvSpPr>
          <p:nvPr>
            <p:ph type="sldImg"/>
          </p:nvPr>
        </p:nvSpPr>
        <p:spPr>
          <a:xfrm>
            <a:off x="1144588" y="685800"/>
            <a:ext cx="4572000" cy="3429000"/>
          </a:xfrm>
          <a:ln/>
        </p:spPr>
      </p:sp>
      <p:sp>
        <p:nvSpPr>
          <p:cNvPr id="223235" name="Rectangle 3"/>
          <p:cNvSpPr>
            <a:spLocks noGrp="1" noChangeArrowheads="1"/>
          </p:cNvSpPr>
          <p:nvPr>
            <p:ph type="body" idx="1"/>
          </p:nvPr>
        </p:nvSpPr>
        <p:spPr/>
        <p:txBody>
          <a:bodyPr lIns="90179" tIns="45090" rIns="90179" bIns="45090"/>
          <a:lstStyle/>
          <a:p>
            <a:pPr marL="112734" indent="-112734">
              <a:buFontTx/>
              <a:buChar char="•"/>
            </a:pPr>
            <a:r>
              <a:rPr lang="en-US" b="1" dirty="0"/>
              <a:t>Mistakes can be assigned to any of ten categories depending on the basis of their origin.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1030A-6F8C-4E28-88D3-F786580866D4}" type="slidenum">
              <a:rPr lang="en-US"/>
              <a:pPr/>
              <a:t>23</a:t>
            </a:fld>
            <a:endParaRPr lang="en-US" dirty="0"/>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911EC-B431-4624-81C4-4EEAC59DBB47}" type="slidenum">
              <a:rPr lang="en-US"/>
              <a:pPr/>
              <a:t>27</a:t>
            </a:fld>
            <a:endParaRPr lang="en-US" dirty="0"/>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D78B2-A3C9-4A8F-9259-C4F39FB47954}" type="slidenum">
              <a:rPr lang="en-US"/>
              <a:pPr/>
              <a:t>28</a:t>
            </a:fld>
            <a:endParaRPr lang="en-US" dirty="0"/>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C3C05-4819-4100-910F-9C4A4389C173}" type="slidenum">
              <a:rPr lang="en-US"/>
              <a:pPr/>
              <a:t>29</a:t>
            </a:fld>
            <a:endParaRPr lang="en-US" dirty="0"/>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DC452-E7CB-44B4-BE15-2C64D790E929}" type="slidenum">
              <a:rPr lang="en-US"/>
              <a:pPr/>
              <a:t>30</a:t>
            </a:fld>
            <a:endParaRPr lang="en-US" dirty="0"/>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83033-0310-4289-8C03-D2B7B2080BE2}" type="slidenum">
              <a:rPr lang="en-US"/>
              <a:pPr/>
              <a:t>31</a:t>
            </a:fld>
            <a:endParaRPr lang="en-US" dirty="0"/>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44A91-C717-497C-A232-469B972A6E85}" type="slidenum">
              <a:rPr lang="en-US"/>
              <a:pPr/>
              <a:t>32</a:t>
            </a:fld>
            <a:endParaRPr lang="en-US" dirty="0"/>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55A42-7D15-4C17-AC1D-E196D6643204}" type="slidenum">
              <a:rPr lang="en-US"/>
              <a:pPr/>
              <a:t>33</a:t>
            </a:fld>
            <a:endParaRPr lang="en-US"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A862F-DF1F-4939-B4EE-F4BA70DE72C3}" type="slidenum">
              <a:rPr lang="en-US"/>
              <a:pPr/>
              <a:t>12</a:t>
            </a:fld>
            <a:endParaRPr lang="en-US" dirty="0"/>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0838D-AA3F-4F5F-A66D-64160A4E75AD}" type="slidenum">
              <a:rPr lang="en-US"/>
              <a:pPr/>
              <a:t>34</a:t>
            </a:fld>
            <a:endParaRPr lang="en-US" dirty="0"/>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6AE7E-DB5F-405F-8F11-33EC77F37D51}" type="slidenum">
              <a:rPr lang="en-US"/>
              <a:pPr/>
              <a:t>35</a:t>
            </a:fld>
            <a:endParaRPr lang="en-US" dirty="0"/>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7DA57-CBBF-487E-8CFA-2CAF05EA8098}" type="slidenum">
              <a:rPr lang="en-US"/>
              <a:pPr/>
              <a:t>36</a:t>
            </a:fld>
            <a:endParaRPr lang="en-US" dirty="0"/>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975EE-FA85-4218-A335-A13AF5E2A2FF}" type="slidenum">
              <a:rPr lang="en-US"/>
              <a:pPr/>
              <a:t>37</a:t>
            </a:fld>
            <a:endParaRPr lang="en-US" dirty="0"/>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0FFD0-D017-4D2D-87E4-6CB9C043EA1E}" type="slidenum">
              <a:rPr lang="en-US"/>
              <a:pPr/>
              <a:t>38</a:t>
            </a:fld>
            <a:endParaRPr lang="en-US" dirty="0"/>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BC891-CC01-4E45-A698-4A7BA83C9B62}" type="slidenum">
              <a:rPr lang="en-US"/>
              <a:pPr/>
              <a:t>39</a:t>
            </a:fld>
            <a:endParaRPr lang="en-US" dirty="0"/>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0261E-3900-4358-80B2-EC7ADAA642DB}" type="slidenum">
              <a:rPr lang="en-US"/>
              <a:pPr/>
              <a:t>40</a:t>
            </a:fld>
            <a:endParaRPr lang="en-US" dirty="0"/>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pPr>
              <a:buFontTx/>
              <a:buChar char="•"/>
            </a:pPr>
            <a:r>
              <a:rPr lang="en-US" b="1" dirty="0"/>
              <a:t>Sensing devices are the actual mechanism used to make contact, count, or identify the motion sequence of a work piece. They are the third tier of a poka-yoke system ( tires: approaches-methods-sensing devices).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873D9-E5FB-4888-A290-5336E9BA4D98}" type="slidenum">
              <a:rPr lang="en-US"/>
              <a:pPr/>
              <a:t>41</a:t>
            </a:fld>
            <a:endParaRPr lang="en-US" dirty="0"/>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pPr>
              <a:buFontTx/>
              <a:buChar char="•"/>
            </a:pPr>
            <a:r>
              <a:rPr lang="en-US" b="1" dirty="0"/>
              <a:t>Various examples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6CF8B-8572-418E-BA1A-0845A2B4ADE0}" type="slidenum">
              <a:rPr lang="en-US"/>
              <a:pPr/>
              <a:t>42</a:t>
            </a:fld>
            <a:endParaRPr lang="en-US" dirty="0"/>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8F422-DB9A-4263-BC69-81A4CF401656}" type="slidenum">
              <a:rPr lang="en-US"/>
              <a:pPr/>
              <a:t>43</a:t>
            </a:fld>
            <a:endParaRPr lang="en-US" dirty="0"/>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68112-D0E7-4533-A64E-C02A177DE322}" type="slidenum">
              <a:rPr lang="en-US"/>
              <a:pPr/>
              <a:t>13</a:t>
            </a:fld>
            <a:endParaRPr 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CA701-2256-4789-81C8-7CF7A6601D30}" type="slidenum">
              <a:rPr lang="en-US"/>
              <a:pPr/>
              <a:t>44</a:t>
            </a:fld>
            <a:endParaRPr lang="en-US" dirty="0"/>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3B2CA-1DA7-4882-8B88-ECB992EE9D4E}" type="slidenum">
              <a:rPr lang="en-US"/>
              <a:pPr/>
              <a:t>45</a:t>
            </a:fld>
            <a:endParaRPr lang="en-US" dirty="0"/>
          </a:p>
        </p:txBody>
      </p:sp>
      <p:sp>
        <p:nvSpPr>
          <p:cNvPr id="270338" name="Rectangle 2"/>
          <p:cNvSpPr>
            <a:spLocks noGrp="1" noRot="1" noChangeAspect="1" noChangeArrowheads="1" noTextEdit="1"/>
          </p:cNvSpPr>
          <p:nvPr>
            <p:ph type="sldImg"/>
          </p:nvPr>
        </p:nvSpPr>
        <p:spPr>
          <a:xfrm>
            <a:off x="1144588" y="685800"/>
            <a:ext cx="4572000" cy="3429000"/>
          </a:xfrm>
          <a:ln/>
        </p:spPr>
      </p:sp>
      <p:sp>
        <p:nvSpPr>
          <p:cNvPr id="270339" name="Rectangle 3"/>
          <p:cNvSpPr>
            <a:spLocks noGrp="1" noChangeArrowheads="1"/>
          </p:cNvSpPr>
          <p:nvPr>
            <p:ph type="body" idx="1"/>
          </p:nvPr>
        </p:nvSpPr>
        <p:spPr/>
        <p:txBody>
          <a:bodyPr lIns="90179" tIns="45090" rIns="90179" bIns="45090"/>
          <a:lstStyle/>
          <a:p>
            <a:pPr>
              <a:buFontTx/>
              <a:buChar char="•"/>
            </a:pPr>
            <a:r>
              <a:rPr lang="en-US" dirty="0"/>
              <a:t> To prevent mistakes from becoming defects, Poka-Yoke, or error proofing devices build quality into a process. </a:t>
            </a:r>
          </a:p>
          <a:p>
            <a:pPr>
              <a:buFontTx/>
              <a:buChar char="•"/>
            </a:pPr>
            <a:r>
              <a:rPr lang="en-US" dirty="0"/>
              <a:t>To avoid (yokeru)  inadvertent errors (poka)</a:t>
            </a:r>
          </a:p>
          <a:p>
            <a:pPr>
              <a:buFontTx/>
              <a:buChar char="•"/>
            </a:pPr>
            <a:r>
              <a:rPr lang="en-US" dirty="0"/>
              <a:t> Often worker originated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8D336-37E5-4CCE-A31A-40A521CB1859}" type="slidenum">
              <a:rPr lang="en-US"/>
              <a:pPr/>
              <a:t>46</a:t>
            </a:fld>
            <a:endParaRPr lang="en-US" dirty="0"/>
          </a:p>
        </p:txBody>
      </p:sp>
      <p:sp>
        <p:nvSpPr>
          <p:cNvPr id="296962" name="Rectangle 2"/>
          <p:cNvSpPr>
            <a:spLocks noGrp="1" noRot="1" noChangeAspect="1" noChangeArrowheads="1" noTextEdit="1"/>
          </p:cNvSpPr>
          <p:nvPr>
            <p:ph type="sldImg"/>
          </p:nvPr>
        </p:nvSpPr>
        <p:spPr>
          <a:xfrm>
            <a:off x="1144588" y="685800"/>
            <a:ext cx="4572000" cy="3429000"/>
          </a:xfrm>
          <a:ln/>
        </p:spPr>
      </p:sp>
      <p:sp>
        <p:nvSpPr>
          <p:cNvPr id="296963" name="Rectangle 3"/>
          <p:cNvSpPr>
            <a:spLocks noGrp="1" noChangeArrowheads="1"/>
          </p:cNvSpPr>
          <p:nvPr>
            <p:ph type="body" idx="1"/>
          </p:nvPr>
        </p:nvSpPr>
        <p:spPr/>
        <p:txBody>
          <a:bodyPr lIns="90179" tIns="45090" rIns="90179" bIns="45090"/>
          <a:lstStyle/>
          <a:p>
            <a:pPr marL="112734" indent="-112734">
              <a:buFontTx/>
              <a:buChar char="•"/>
            </a:pPr>
            <a:r>
              <a:rPr lang="en-US" dirty="0"/>
              <a:t>Control examples : polarized electrical plug, gas pump nozzle, car transmission must be in park in order to start engine.</a:t>
            </a:r>
          </a:p>
          <a:p>
            <a:pPr marL="112734" indent="-112734">
              <a:buFontTx/>
              <a:buChar char="•"/>
            </a:pPr>
            <a:endParaRPr lang="en-US" dirty="0"/>
          </a:p>
          <a:p>
            <a:pPr marL="112734" indent="-112734">
              <a:buFontTx/>
              <a:buChar char="•"/>
            </a:pPr>
            <a:r>
              <a:rPr lang="en-US" dirty="0"/>
              <a:t>Warning examples : disc brake pad noise when pad becomes thin, alarm for car lights left on after engine is turned off.</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65C62-764E-45F9-B704-5E5BBECE26E6}" type="slidenum">
              <a:rPr lang="en-US"/>
              <a:pPr/>
              <a:t>48</a:t>
            </a:fld>
            <a:endParaRPr lang="en-US" dirty="0"/>
          </a:p>
        </p:txBody>
      </p:sp>
      <p:sp>
        <p:nvSpPr>
          <p:cNvPr id="356354" name="Rectangle 2"/>
          <p:cNvSpPr>
            <a:spLocks noGrp="1" noRot="1" noChangeAspect="1" noChangeArrowheads="1" noTextEdit="1"/>
          </p:cNvSpPr>
          <p:nvPr>
            <p:ph type="sldImg"/>
          </p:nvPr>
        </p:nvSpPr>
        <p:spPr>
          <a:xfrm>
            <a:off x="1144588" y="685800"/>
            <a:ext cx="4572000" cy="3429000"/>
          </a:xfrm>
          <a:ln/>
        </p:spPr>
      </p:sp>
      <p:sp>
        <p:nvSpPr>
          <p:cNvPr id="356355" name="Rectangle 3"/>
          <p:cNvSpPr>
            <a:spLocks noGrp="1" noChangeArrowheads="1"/>
          </p:cNvSpPr>
          <p:nvPr>
            <p:ph type="body" idx="1"/>
          </p:nvPr>
        </p:nvSpPr>
        <p:spPr/>
        <p:txBody>
          <a:bodyPr lIns="90179" tIns="45090" rIns="90179" bIns="45090"/>
          <a:lstStyle/>
          <a:p>
            <a:pPr>
              <a:buFontTx/>
              <a:buChar char="•"/>
            </a:pPr>
            <a:r>
              <a:rPr lang="en-US" dirty="0"/>
              <a:t> Adopt a bias for action, avoid paralysis by analysis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BE325-E138-40AF-8DA0-E5A7C7AF88E0}" type="slidenum">
              <a:rPr lang="en-US"/>
              <a:pPr/>
              <a:t>14</a:t>
            </a:fld>
            <a:endParaRPr lang="en-US" dirty="0"/>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pPr>
              <a:buFontTx/>
              <a:buChar char="•"/>
            </a:pPr>
            <a:r>
              <a:rPr lang="en-US" b="1" dirty="0"/>
              <a:t>Eliminating process wastes,such as defects, through implementation of Poka-yoke efforts, will result in more repeatable and reproducible processes.</a:t>
            </a:r>
          </a:p>
          <a:p>
            <a:pPr>
              <a:buFontTx/>
              <a:buChar char="•"/>
            </a:pPr>
            <a:r>
              <a:rPr lang="en-US" b="1" dirty="0"/>
              <a:t>Thus, processes will be more efficient and be more cost effective.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35329-D865-44E6-8F43-515457FFB139}" type="slidenum">
              <a:rPr lang="en-US"/>
              <a:pPr/>
              <a:t>15</a:t>
            </a:fld>
            <a:endParaRPr lang="en-US" dirty="0"/>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pPr>
              <a:buFontTx/>
              <a:buChar char="•"/>
            </a:pPr>
            <a:r>
              <a:rPr lang="en-US" b="1" dirty="0"/>
              <a:t>This rule shows the importance and the possible escalation of the costs associated with defects.</a:t>
            </a:r>
          </a:p>
          <a:p>
            <a:pPr>
              <a:buFontTx/>
              <a:buChar char="•"/>
            </a:pPr>
            <a:r>
              <a:rPr lang="en-US" b="1" dirty="0"/>
              <a:t>The idea is, that as the defective item is processed, the costs increased by a factor of 10 at each successive step.</a:t>
            </a:r>
          </a:p>
          <a:p>
            <a:pPr>
              <a:buFontTx/>
              <a:buChar char="•"/>
            </a:pPr>
            <a:r>
              <a:rPr lang="en-US" b="1" dirty="0"/>
              <a:t>Theses increases in costs are due to the accumulation of wastes of each successive step as well as the increase in the consumption of resources associated with each additional step in the process.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9FD53-8DA1-4402-A206-7E10489221AB}" type="slidenum">
              <a:rPr lang="en-US"/>
              <a:pPr/>
              <a:t>16</a:t>
            </a:fld>
            <a:endParaRPr lang="en-US" dirty="0"/>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B2170-AA92-4494-9E39-AC63F2457AF1}" type="slidenum">
              <a:rPr lang="en-US"/>
              <a:pPr/>
              <a:t>17</a:t>
            </a:fld>
            <a:endParaRPr lang="en-US" dirty="0"/>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EDE58-4300-490D-B58E-BF2DC3211452}" type="slidenum">
              <a:rPr lang="en-US"/>
              <a:pPr/>
              <a:t>18</a:t>
            </a:fld>
            <a:endParaRPr lang="en-US" dirty="0"/>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pPr>
              <a:buFontTx/>
              <a:buChar char="•"/>
            </a:pPr>
            <a:r>
              <a:rPr lang="en-US" b="1" dirty="0"/>
              <a:t>Work is a series of interrelated processes.</a:t>
            </a:r>
          </a:p>
          <a:p>
            <a:pPr>
              <a:buFontTx/>
              <a:buChar char="•"/>
            </a:pPr>
            <a:r>
              <a:rPr lang="en-US" b="1" dirty="0"/>
              <a:t>All  processes have variation associated with them.</a:t>
            </a:r>
          </a:p>
          <a:p>
            <a:pPr>
              <a:buFontTx/>
              <a:buChar char="•"/>
            </a:pPr>
            <a:r>
              <a:rPr lang="en-US" b="1" dirty="0"/>
              <a:t>Variation results in defects.</a:t>
            </a:r>
          </a:p>
          <a:p>
            <a:pPr>
              <a:buFontTx/>
              <a:buChar char="•"/>
            </a:pPr>
            <a:r>
              <a:rPr lang="en-US" b="1" dirty="0"/>
              <a:t>Defects in one process can lead to defects in another process.</a:t>
            </a:r>
          </a:p>
          <a:p>
            <a:pPr>
              <a:buFontTx/>
              <a:buChar char="•"/>
            </a:pPr>
            <a:r>
              <a:rPr lang="en-US" b="1" dirty="0"/>
              <a:t>When defects escalate costs escalate.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F618C-5D87-46C7-91D4-66873922DC50}" type="slidenum">
              <a:rPr lang="en-US"/>
              <a:pPr/>
              <a:t>19</a:t>
            </a:fld>
            <a:endParaRPr lang="en-US" dirty="0"/>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pPr>
              <a:buFontTx/>
              <a:buChar char="•"/>
            </a:pP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DA239-5A8C-496D-B764-AD4A5FF09612}" type="datetime1">
              <a:rPr lang="en-US" smtClean="0"/>
              <a:t>4/13/2013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19548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11DE4-2CAB-4333-9170-58F7D065490F}" type="datetime1">
              <a:rPr lang="en-US" smtClean="0"/>
              <a:t>4/13/2013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188713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3CB34-7EC0-4B73-97F6-CEA8F994BB58}" type="datetime1">
              <a:rPr lang="en-US" smtClean="0"/>
              <a:t>4/13/2013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50997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5D90B-CCF8-4627-8B3E-A5C01A51898C}" type="datetime1">
              <a:rPr lang="en-US" smtClean="0"/>
              <a:t>4/13/2013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411383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3F51F-4B4C-4A33-A675-2A4A15F84349}" type="datetime1">
              <a:rPr lang="en-US" smtClean="0"/>
              <a:t>4/13/2013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17117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5DA65-9843-4488-AE0B-411CEC1D340E}" type="datetime1">
              <a:rPr lang="en-US" smtClean="0"/>
              <a:t>4/13/2013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70953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BD1B2F-E71A-44C1-BC8B-3B8BBC89C00D}" type="datetime1">
              <a:rPr lang="en-US" smtClean="0"/>
              <a:t>4/13/2013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231936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1DB7FE-EF86-4CF4-A056-B3A9712DE75A}" type="datetime1">
              <a:rPr lang="en-US" smtClean="0"/>
              <a:t>4/13/2013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39112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0C500-4FB3-4C9A-9FA6-69C6952BEE10}" type="datetime1">
              <a:rPr lang="en-US" smtClean="0"/>
              <a:t>4/13/2013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123568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AD68D-E2E2-4F86-816B-EE83B3CE216B}" type="datetime1">
              <a:rPr lang="en-US" smtClean="0"/>
              <a:t>4/13/2013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316328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1EF04-E2B2-4F4F-B111-A88A182764EC}" type="datetime1">
              <a:rPr lang="en-US" smtClean="0"/>
              <a:t>4/13/2013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26252-7142-48DD-8F5A-A6F6E910A816}" type="slidenum">
              <a:rPr lang="en-US" smtClean="0"/>
              <a:t>‹#›</a:t>
            </a:fld>
            <a:endParaRPr lang="en-US" dirty="0"/>
          </a:p>
        </p:txBody>
      </p:sp>
    </p:spTree>
    <p:extLst>
      <p:ext uri="{BB962C8B-B14F-4D97-AF65-F5344CB8AC3E}">
        <p14:creationId xmlns:p14="http://schemas.microsoft.com/office/powerpoint/2010/main" val="404457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5A266-7D64-4C02-9244-AC2C0EEB3943}" type="datetime1">
              <a:rPr lang="en-US" smtClean="0"/>
              <a:t>4/13/2013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26252-7142-48DD-8F5A-A6F6E910A816}" type="slidenum">
              <a:rPr lang="en-US" smtClean="0"/>
              <a:t>‹#›</a:t>
            </a:fld>
            <a:endParaRPr lang="en-US" dirty="0"/>
          </a:p>
        </p:txBody>
      </p:sp>
    </p:spTree>
    <p:extLst>
      <p:ext uri="{BB962C8B-B14F-4D97-AF65-F5344CB8AC3E}">
        <p14:creationId xmlns:p14="http://schemas.microsoft.com/office/powerpoint/2010/main" val="261667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Wikipedia:IPA_for_Japane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34.pn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9.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21.bin"/><Relationship Id="rId5" Type="http://schemas.openxmlformats.org/officeDocument/2006/relationships/image" Target="../media/image38.wmf"/><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Poka Yoke</a:t>
            </a:r>
            <a:endParaRPr lang="en-US" dirty="0"/>
          </a:p>
        </p:txBody>
      </p:sp>
      <p:sp>
        <p:nvSpPr>
          <p:cNvPr id="3" name="Subtitle 2"/>
          <p:cNvSpPr>
            <a:spLocks noGrp="1"/>
          </p:cNvSpPr>
          <p:nvPr>
            <p:ph type="subTitle" idx="1"/>
          </p:nvPr>
        </p:nvSpPr>
        <p:spPr/>
        <p:txBody>
          <a:bodyPr/>
          <a:lstStyle/>
          <a:p>
            <a:r>
              <a:rPr lang="en-US" dirty="0" smtClean="0"/>
              <a:t>By Dr. Tammy </a:t>
            </a:r>
            <a:r>
              <a:rPr lang="en-US" dirty="0"/>
              <a:t>S</a:t>
            </a:r>
            <a:r>
              <a:rPr lang="en-US" dirty="0" smtClean="0"/>
              <a:t>agastizado</a:t>
            </a:r>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1</a:t>
            </a:fld>
            <a:endParaRPr lang="en-US" dirty="0"/>
          </a:p>
        </p:txBody>
      </p:sp>
    </p:spTree>
    <p:extLst>
      <p:ext uri="{BB962C8B-B14F-4D97-AF65-F5344CB8AC3E}">
        <p14:creationId xmlns:p14="http://schemas.microsoft.com/office/powerpoint/2010/main" val="80821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C8C6D9B-44DA-4975-B231-D8936A6966BC}" type="slidenum">
              <a:rPr lang="en-US"/>
              <a:pPr/>
              <a:t>10</a:t>
            </a:fld>
            <a:endParaRPr lang="en-US" dirty="0"/>
          </a:p>
        </p:txBody>
      </p:sp>
      <p:sp>
        <p:nvSpPr>
          <p:cNvPr id="324610" name="Rectangle 1026"/>
          <p:cNvSpPr>
            <a:spLocks noChangeArrowheads="1"/>
          </p:cNvSpPr>
          <p:nvPr/>
        </p:nvSpPr>
        <p:spPr bwMode="auto">
          <a:xfrm>
            <a:off x="762000" y="381000"/>
            <a:ext cx="7924800" cy="1066800"/>
          </a:xfrm>
          <a:prstGeom prst="rect">
            <a:avLst/>
          </a:prstGeom>
          <a:solidFill>
            <a:schemeClr va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324611" name="Rectangle 1027"/>
          <p:cNvSpPr>
            <a:spLocks noGrp="1" noChangeArrowheads="1"/>
          </p:cNvSpPr>
          <p:nvPr>
            <p:ph type="ctrTitle"/>
          </p:nvPr>
        </p:nvSpPr>
        <p:spPr>
          <a:xfrm>
            <a:off x="762000" y="533400"/>
            <a:ext cx="7772400" cy="838200"/>
          </a:xfrm>
          <a:noFill/>
          <a:ln/>
        </p:spPr>
        <p:txBody>
          <a:bodyPr/>
          <a:lstStyle/>
          <a:p>
            <a:r>
              <a:rPr lang="en-US" sz="2800" dirty="0"/>
              <a:t>     Some examples of POKA-YOKE devices</a:t>
            </a:r>
            <a:endParaRPr lang="en-US" sz="2400" dirty="0"/>
          </a:p>
        </p:txBody>
      </p:sp>
      <p:sp>
        <p:nvSpPr>
          <p:cNvPr id="324612" name="Rectangle 1028"/>
          <p:cNvSpPr>
            <a:spLocks noGrp="1" noChangeArrowheads="1"/>
          </p:cNvSpPr>
          <p:nvPr>
            <p:ph type="subTitle" idx="1"/>
          </p:nvPr>
        </p:nvSpPr>
        <p:spPr>
          <a:xfrm>
            <a:off x="1981200" y="2438400"/>
            <a:ext cx="5715000" cy="3657600"/>
          </a:xfrm>
          <a:noFill/>
          <a:ln/>
        </p:spPr>
        <p:txBody>
          <a:bodyPr/>
          <a:lstStyle/>
          <a:p>
            <a:pPr marL="342900" indent="-342900" algn="l">
              <a:lnSpc>
                <a:spcPct val="150000"/>
              </a:lnSpc>
              <a:buClr>
                <a:srgbClr val="FF0000"/>
              </a:buClr>
              <a:buFont typeface="Monotype Sorts" pitchFamily="2" charset="2"/>
              <a:buChar char="n"/>
            </a:pPr>
            <a:r>
              <a:rPr lang="en-US" sz="2800" dirty="0">
                <a:solidFill>
                  <a:schemeClr val="accent2"/>
                </a:solidFill>
              </a:rPr>
              <a:t>Attached gas cap</a:t>
            </a:r>
          </a:p>
          <a:p>
            <a:pPr marL="342900" indent="-342900" algn="l">
              <a:lnSpc>
                <a:spcPct val="150000"/>
              </a:lnSpc>
              <a:buClr>
                <a:srgbClr val="FF0000"/>
              </a:buClr>
              <a:buFont typeface="Monotype Sorts" pitchFamily="2" charset="2"/>
              <a:buChar char="n"/>
            </a:pPr>
            <a:r>
              <a:rPr lang="en-US" sz="2800" dirty="0">
                <a:solidFill>
                  <a:schemeClr val="accent2"/>
                </a:solidFill>
              </a:rPr>
              <a:t>Gas pump nozzle</a:t>
            </a:r>
          </a:p>
          <a:p>
            <a:pPr marL="342900" indent="-342900" algn="l">
              <a:lnSpc>
                <a:spcPct val="150000"/>
              </a:lnSpc>
              <a:buClr>
                <a:srgbClr val="FF0000"/>
              </a:buClr>
              <a:buFont typeface="Monotype Sorts" pitchFamily="2" charset="2"/>
              <a:buChar char="n"/>
            </a:pPr>
            <a:r>
              <a:rPr lang="en-US" sz="2800" dirty="0">
                <a:solidFill>
                  <a:schemeClr val="accent2"/>
                </a:solidFill>
              </a:rPr>
              <a:t>Polarized electrical plug and socket</a:t>
            </a:r>
          </a:p>
          <a:p>
            <a:pPr marL="342900" indent="-342900" algn="l">
              <a:lnSpc>
                <a:spcPct val="150000"/>
              </a:lnSpc>
              <a:buClr>
                <a:srgbClr val="FF0000"/>
              </a:buClr>
              <a:buFont typeface="Monotype Sorts" pitchFamily="2" charset="2"/>
              <a:buChar char="n"/>
            </a:pPr>
            <a:r>
              <a:rPr lang="en-US" sz="2800" dirty="0">
                <a:solidFill>
                  <a:schemeClr val="accent2"/>
                </a:solidFill>
              </a:rPr>
              <a:t>Disc brake pad warning noise</a:t>
            </a:r>
          </a:p>
          <a:p>
            <a:pPr marL="342900" indent="-342900" algn="l">
              <a:lnSpc>
                <a:spcPct val="150000"/>
              </a:lnSpc>
              <a:buClr>
                <a:srgbClr val="FF0000"/>
              </a:buClr>
              <a:buFont typeface="Monotype Sorts" pitchFamily="2" charset="2"/>
              <a:buChar char="n"/>
            </a:pPr>
            <a:endParaRPr lang="en-US" sz="2800" dirty="0">
              <a:solidFill>
                <a:schemeClr val="accent2"/>
              </a:solidFill>
            </a:endParaRPr>
          </a:p>
        </p:txBody>
      </p:sp>
    </p:spTree>
    <p:extLst>
      <p:ext uri="{BB962C8B-B14F-4D97-AF65-F5344CB8AC3E}">
        <p14:creationId xmlns:p14="http://schemas.microsoft.com/office/powerpoint/2010/main" val="16906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Who Develops Poka Yokes?</a:t>
            </a:r>
            <a:endParaRPr lang="en-US" dirty="0"/>
          </a:p>
        </p:txBody>
      </p:sp>
      <p:sp>
        <p:nvSpPr>
          <p:cNvPr id="3" name="Content Placeholder 2"/>
          <p:cNvSpPr>
            <a:spLocks noGrp="1"/>
          </p:cNvSpPr>
          <p:nvPr>
            <p:ph idx="1"/>
          </p:nvPr>
        </p:nvSpPr>
        <p:spPr/>
        <p:txBody>
          <a:bodyPr/>
          <a:lstStyle/>
          <a:p>
            <a:r>
              <a:rPr lang="en-GB" dirty="0" smtClean="0"/>
              <a:t>Here's </a:t>
            </a:r>
            <a:r>
              <a:rPr lang="en-GB" dirty="0"/>
              <a:t>the beauty of the methods...anyone, from manager to line supervisor to line employee can develop a poka yoke.  </a:t>
            </a:r>
            <a:endParaRPr lang="en-GB" dirty="0" smtClean="0"/>
          </a:p>
          <a:p>
            <a:r>
              <a:rPr lang="en-GB" dirty="0" smtClean="0"/>
              <a:t>All </a:t>
            </a:r>
            <a:r>
              <a:rPr lang="en-GB" dirty="0"/>
              <a:t>it takes is the empowerment of employees, as well as a little instruction </a:t>
            </a:r>
            <a:r>
              <a:rPr lang="en-GB" dirty="0" smtClean="0"/>
              <a:t>about </a:t>
            </a:r>
            <a:r>
              <a:rPr lang="en-GB" dirty="0"/>
              <a:t>what makes a good poka yoke.</a:t>
            </a:r>
            <a:endParaRPr lang="en-US" dirty="0"/>
          </a:p>
          <a:p>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11</a:t>
            </a:fld>
            <a:endParaRPr lang="en-US" dirty="0"/>
          </a:p>
        </p:txBody>
      </p:sp>
    </p:spTree>
    <p:extLst>
      <p:ext uri="{BB962C8B-B14F-4D97-AF65-F5344CB8AC3E}">
        <p14:creationId xmlns:p14="http://schemas.microsoft.com/office/powerpoint/2010/main" val="390586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02DC91A-8266-4A21-8D0B-41AB5C1D39F1}" type="slidenum">
              <a:rPr lang="en-US"/>
              <a:pPr/>
              <a:t>12</a:t>
            </a:fld>
            <a:endParaRPr lang="en-US" dirty="0"/>
          </a:p>
        </p:txBody>
      </p:sp>
      <p:sp>
        <p:nvSpPr>
          <p:cNvPr id="600066"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00067"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Why is “Zero Defects” an Important Concept?</a:t>
            </a:r>
            <a:endParaRPr lang="en-US" sz="4400" b="0" dirty="0">
              <a:solidFill>
                <a:schemeClr val="tx2"/>
              </a:solidFill>
            </a:endParaRPr>
          </a:p>
        </p:txBody>
      </p:sp>
      <p:sp>
        <p:nvSpPr>
          <p:cNvPr id="600068" name="Rectangle 4"/>
          <p:cNvSpPr>
            <a:spLocks noChangeArrowheads="1"/>
          </p:cNvSpPr>
          <p:nvPr/>
        </p:nvSpPr>
        <p:spPr bwMode="auto">
          <a:xfrm>
            <a:off x="8382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chemeClr val="bg2"/>
              </a:buClr>
              <a:buSzPct val="75000"/>
              <a:buFont typeface="Monotype Sorts" pitchFamily="2" charset="2"/>
              <a:buNone/>
            </a:pPr>
            <a:r>
              <a:rPr lang="en-US" sz="3200" dirty="0"/>
              <a:t>Maintain Customer Satisfaction &amp; Loyalty</a:t>
            </a:r>
            <a:endParaRPr lang="en-US" sz="3200" b="0" dirty="0"/>
          </a:p>
          <a:p>
            <a:pPr marL="742950" lvl="1" indent="-285750">
              <a:spcBef>
                <a:spcPct val="20000"/>
              </a:spcBef>
              <a:buClr>
                <a:schemeClr val="bg2"/>
              </a:buClr>
              <a:buSzPct val="75000"/>
            </a:pPr>
            <a:endParaRPr lang="en-US" sz="2800" b="0" dirty="0"/>
          </a:p>
          <a:p>
            <a:pPr marL="742950" lvl="1" indent="-285750" algn="ctr">
              <a:spcBef>
                <a:spcPct val="20000"/>
              </a:spcBef>
              <a:buClr>
                <a:schemeClr val="bg2"/>
              </a:buClr>
              <a:buSzPct val="75000"/>
            </a:pPr>
            <a:r>
              <a:rPr lang="en-US" sz="2800" b="0" dirty="0"/>
              <a:t>Happy Customers mean more sales!</a:t>
            </a:r>
          </a:p>
        </p:txBody>
      </p:sp>
      <p:graphicFrame>
        <p:nvGraphicFramePr>
          <p:cNvPr id="600069" name="Object 5"/>
          <p:cNvGraphicFramePr>
            <a:graphicFrameLocks noChangeAspect="1"/>
          </p:cNvGraphicFramePr>
          <p:nvPr/>
        </p:nvGraphicFramePr>
        <p:xfrm>
          <a:off x="3790950" y="3505200"/>
          <a:ext cx="1560513" cy="2438400"/>
        </p:xfrm>
        <a:graphic>
          <a:graphicData uri="http://schemas.openxmlformats.org/presentationml/2006/ole">
            <mc:AlternateContent xmlns:mc="http://schemas.openxmlformats.org/markup-compatibility/2006">
              <mc:Choice xmlns:v="urn:schemas-microsoft-com:vml" Requires="v">
                <p:oleObj spid="_x0000_s1034" name="Clip" r:id="rId4" imgW="1561320" imgH="1834920" progId="MS_ClipArt_Gallery.2">
                  <p:embed/>
                </p:oleObj>
              </mc:Choice>
              <mc:Fallback>
                <p:oleObj name="Clip" r:id="rId4" imgW="1561320" imgH="18349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950" y="3505200"/>
                        <a:ext cx="1560513"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2708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F53B7F69-1AF1-4288-8DE0-A8A1D7346046}" type="slidenum">
              <a:rPr lang="en-US"/>
              <a:pPr/>
              <a:t>13</a:t>
            </a:fld>
            <a:endParaRPr lang="en-US" dirty="0"/>
          </a:p>
        </p:txBody>
      </p:sp>
      <p:sp>
        <p:nvSpPr>
          <p:cNvPr id="602114" name="Text Box 1026"/>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02115" name="Rectangle 1027"/>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Why is “Zero Defects” an Important Concept?</a:t>
            </a:r>
            <a:endParaRPr lang="en-US" sz="4400" b="0" dirty="0">
              <a:solidFill>
                <a:schemeClr val="tx2"/>
              </a:solidFill>
            </a:endParaRPr>
          </a:p>
        </p:txBody>
      </p:sp>
      <p:sp>
        <p:nvSpPr>
          <p:cNvPr id="602116" name="Rectangle 1028"/>
          <p:cNvSpPr>
            <a:spLocks noChangeArrowheads="1"/>
          </p:cNvSpPr>
          <p:nvPr/>
        </p:nvSpPr>
        <p:spPr bwMode="auto">
          <a:xfrm>
            <a:off x="838200" y="2438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ctr">
              <a:spcBef>
                <a:spcPct val="20000"/>
              </a:spcBef>
              <a:buClr>
                <a:schemeClr val="bg2"/>
              </a:buClr>
              <a:buSzPct val="75000"/>
              <a:buFont typeface="Monotype Sorts" pitchFamily="2" charset="2"/>
              <a:buNone/>
            </a:pPr>
            <a:r>
              <a:rPr lang="en-US" sz="4400" dirty="0"/>
              <a:t>COST</a:t>
            </a:r>
          </a:p>
          <a:p>
            <a:pPr marL="342900" indent="-342900">
              <a:spcBef>
                <a:spcPct val="20000"/>
              </a:spcBef>
              <a:buClr>
                <a:schemeClr val="bg2"/>
              </a:buClr>
              <a:buSzPct val="75000"/>
              <a:buFont typeface="Monotype Sorts" pitchFamily="2" charset="2"/>
              <a:buNone/>
            </a:pPr>
            <a:endParaRPr lang="en-US" sz="3200" b="0" dirty="0"/>
          </a:p>
        </p:txBody>
      </p:sp>
      <p:graphicFrame>
        <p:nvGraphicFramePr>
          <p:cNvPr id="602117" name="Object 1029"/>
          <p:cNvGraphicFramePr>
            <a:graphicFrameLocks noChangeAspect="1"/>
          </p:cNvGraphicFramePr>
          <p:nvPr/>
        </p:nvGraphicFramePr>
        <p:xfrm>
          <a:off x="838200" y="3581400"/>
          <a:ext cx="2819400" cy="2590800"/>
        </p:xfrm>
        <a:graphic>
          <a:graphicData uri="http://schemas.openxmlformats.org/presentationml/2006/ole">
            <mc:AlternateContent xmlns:mc="http://schemas.openxmlformats.org/markup-compatibility/2006">
              <mc:Choice xmlns:v="urn:schemas-microsoft-com:vml" Requires="v">
                <p:oleObj spid="_x0000_s2058" name="Clip" r:id="rId4" imgW="1864080" imgH="1773720" progId="MS_ClipArt_Gallery.2">
                  <p:embed/>
                </p:oleObj>
              </mc:Choice>
              <mc:Fallback>
                <p:oleObj name="Clip" r:id="rId4" imgW="1864080" imgH="17737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81400"/>
                        <a:ext cx="28194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2118" name="Text Box 1030"/>
          <p:cNvSpPr txBox="1">
            <a:spLocks noChangeArrowheads="1"/>
          </p:cNvSpPr>
          <p:nvPr/>
        </p:nvSpPr>
        <p:spPr bwMode="auto">
          <a:xfrm>
            <a:off x="4495800" y="41148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dirty="0"/>
              <a:t>There is always a cost associated with manufacturing defects!</a:t>
            </a:r>
          </a:p>
        </p:txBody>
      </p:sp>
    </p:spTree>
    <p:extLst>
      <p:ext uri="{BB962C8B-B14F-4D97-AF65-F5344CB8AC3E}">
        <p14:creationId xmlns:p14="http://schemas.microsoft.com/office/powerpoint/2010/main" val="3534303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6720DD1B-F740-4D0E-97E5-0FCC2EA14473}" type="slidenum">
              <a:rPr lang="en-US"/>
              <a:pPr/>
              <a:t>14</a:t>
            </a:fld>
            <a:endParaRPr lang="en-US" dirty="0"/>
          </a:p>
        </p:txBody>
      </p:sp>
      <p:sp>
        <p:nvSpPr>
          <p:cNvPr id="428034" name="Text Box 2"/>
          <p:cNvSpPr txBox="1">
            <a:spLocks noChangeArrowheads="1"/>
          </p:cNvSpPr>
          <p:nvPr/>
        </p:nvSpPr>
        <p:spPr bwMode="auto">
          <a:xfrm>
            <a:off x="762000" y="304800"/>
            <a:ext cx="7848600" cy="5794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t>			</a:t>
            </a:r>
            <a:r>
              <a:rPr lang="en-US" sz="3200" b="0" dirty="0"/>
              <a:t>Costs of Defects ?</a:t>
            </a:r>
          </a:p>
        </p:txBody>
      </p:sp>
      <p:graphicFrame>
        <p:nvGraphicFramePr>
          <p:cNvPr id="428035" name="Object 3"/>
          <p:cNvGraphicFramePr>
            <a:graphicFrameLocks noChangeAspect="1"/>
          </p:cNvGraphicFramePr>
          <p:nvPr/>
        </p:nvGraphicFramePr>
        <p:xfrm>
          <a:off x="685800" y="152400"/>
          <a:ext cx="1573213" cy="1660525"/>
        </p:xfrm>
        <a:graphic>
          <a:graphicData uri="http://schemas.openxmlformats.org/presentationml/2006/ole">
            <mc:AlternateContent xmlns:mc="http://schemas.openxmlformats.org/markup-compatibility/2006">
              <mc:Choice xmlns:v="urn:schemas-microsoft-com:vml" Requires="v">
                <p:oleObj spid="_x0000_s3092" name="Clip" r:id="rId4" imgW="1574280" imgH="1661400" progId="MS_ClipArt_Gallery.2">
                  <p:embed/>
                </p:oleObj>
              </mc:Choice>
              <mc:Fallback>
                <p:oleObj name="Clip" r:id="rId4" imgW="1574280" imgH="16614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
                        <a:ext cx="1573213" cy="166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8038" name="Text Box 6"/>
          <p:cNvSpPr txBox="1">
            <a:spLocks noChangeArrowheads="1"/>
          </p:cNvSpPr>
          <p:nvPr/>
        </p:nvSpPr>
        <p:spPr bwMode="auto">
          <a:xfrm>
            <a:off x="990600" y="1905000"/>
            <a:ext cx="7924800" cy="42386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0" dirty="0"/>
              <a:t>Does it cost more to make processes better ?</a:t>
            </a:r>
            <a:r>
              <a:rPr lang="en-US" b="0" dirty="0"/>
              <a:t>    </a:t>
            </a:r>
            <a:r>
              <a:rPr lang="en-US" sz="3200" b="0" dirty="0">
                <a:solidFill>
                  <a:srgbClr val="FF0000"/>
                </a:solidFill>
              </a:rPr>
              <a:t>NO</a:t>
            </a:r>
          </a:p>
          <a:p>
            <a:pPr>
              <a:spcBef>
                <a:spcPct val="50000"/>
              </a:spcBef>
            </a:pPr>
            <a:r>
              <a:rPr lang="en-US" sz="3200" b="0" dirty="0">
                <a:solidFill>
                  <a:srgbClr val="FF0000"/>
                </a:solidFill>
              </a:rPr>
              <a:t>Making processes better leads to reduced	</a:t>
            </a:r>
          </a:p>
          <a:p>
            <a:pPr>
              <a:spcBef>
                <a:spcPct val="50000"/>
              </a:spcBef>
            </a:pPr>
            <a:r>
              <a:rPr lang="en-US" sz="3200" b="0" dirty="0">
                <a:solidFill>
                  <a:srgbClr val="FF0000"/>
                </a:solidFill>
              </a:rPr>
              <a:t>			</a:t>
            </a:r>
            <a:r>
              <a:rPr lang="en-US" sz="3200" b="0" dirty="0"/>
              <a:t>Rework</a:t>
            </a:r>
          </a:p>
          <a:p>
            <a:pPr>
              <a:spcBef>
                <a:spcPct val="50000"/>
              </a:spcBef>
            </a:pPr>
            <a:r>
              <a:rPr lang="en-US" sz="3200" b="0" dirty="0">
                <a:solidFill>
                  <a:srgbClr val="FF0000"/>
                </a:solidFill>
              </a:rPr>
              <a:t>			</a:t>
            </a:r>
            <a:r>
              <a:rPr lang="en-US" sz="3200" b="0" dirty="0"/>
              <a:t>Scrap</a:t>
            </a:r>
            <a:endParaRPr lang="en-US" sz="3200" b="0" dirty="0">
              <a:solidFill>
                <a:srgbClr val="FF0000"/>
              </a:solidFill>
            </a:endParaRPr>
          </a:p>
          <a:p>
            <a:pPr>
              <a:spcBef>
                <a:spcPct val="50000"/>
              </a:spcBef>
            </a:pPr>
            <a:r>
              <a:rPr lang="en-US" sz="3200" b="0" dirty="0">
                <a:solidFill>
                  <a:srgbClr val="FF0000"/>
                </a:solidFill>
              </a:rPr>
              <a:t>			</a:t>
            </a:r>
            <a:r>
              <a:rPr lang="en-US" sz="3200" b="0" dirty="0">
                <a:solidFill>
                  <a:schemeClr val="tx2"/>
                </a:solidFill>
              </a:rPr>
              <a:t>Warranty costs</a:t>
            </a:r>
            <a:endParaRPr lang="en-US" sz="3200" b="0" dirty="0">
              <a:solidFill>
                <a:srgbClr val="FF0000"/>
              </a:solidFill>
            </a:endParaRPr>
          </a:p>
          <a:p>
            <a:pPr>
              <a:spcBef>
                <a:spcPct val="50000"/>
              </a:spcBef>
            </a:pPr>
            <a:r>
              <a:rPr lang="en-US" sz="3200" b="0" dirty="0">
                <a:solidFill>
                  <a:srgbClr val="FF0000"/>
                </a:solidFill>
              </a:rPr>
              <a:t>			</a:t>
            </a:r>
            <a:r>
              <a:rPr lang="en-US" sz="3200" b="0" dirty="0">
                <a:solidFill>
                  <a:schemeClr val="tx2"/>
                </a:solidFill>
              </a:rPr>
              <a:t>Inspection costs</a:t>
            </a:r>
            <a:endParaRPr lang="en-US" sz="3200" b="0" dirty="0">
              <a:solidFill>
                <a:srgbClr val="FF0000"/>
              </a:solidFill>
            </a:endParaRPr>
          </a:p>
        </p:txBody>
      </p:sp>
      <p:sp>
        <p:nvSpPr>
          <p:cNvPr id="428040" name="AutoShape 8"/>
          <p:cNvSpPr>
            <a:spLocks noChangeArrowheads="1"/>
          </p:cNvSpPr>
          <p:nvPr/>
        </p:nvSpPr>
        <p:spPr bwMode="auto">
          <a:xfrm>
            <a:off x="2286000" y="3505200"/>
            <a:ext cx="1371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8041" name="AutoShape 9"/>
          <p:cNvSpPr>
            <a:spLocks noChangeArrowheads="1"/>
          </p:cNvSpPr>
          <p:nvPr/>
        </p:nvSpPr>
        <p:spPr bwMode="auto">
          <a:xfrm>
            <a:off x="2286000" y="4191000"/>
            <a:ext cx="1371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8042" name="AutoShape 10"/>
          <p:cNvSpPr>
            <a:spLocks noChangeArrowheads="1"/>
          </p:cNvSpPr>
          <p:nvPr/>
        </p:nvSpPr>
        <p:spPr bwMode="auto">
          <a:xfrm>
            <a:off x="2286000" y="4876800"/>
            <a:ext cx="1371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8043" name="AutoShape 11"/>
          <p:cNvSpPr>
            <a:spLocks noChangeArrowheads="1"/>
          </p:cNvSpPr>
          <p:nvPr/>
        </p:nvSpPr>
        <p:spPr bwMode="auto">
          <a:xfrm>
            <a:off x="2286000" y="5638800"/>
            <a:ext cx="1371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aphicFrame>
        <p:nvGraphicFramePr>
          <p:cNvPr id="428044" name="Object 12"/>
          <p:cNvGraphicFramePr>
            <a:graphicFrameLocks noChangeAspect="1"/>
          </p:cNvGraphicFramePr>
          <p:nvPr/>
        </p:nvGraphicFramePr>
        <p:xfrm>
          <a:off x="7162800" y="3200400"/>
          <a:ext cx="1471613" cy="1830388"/>
        </p:xfrm>
        <a:graphic>
          <a:graphicData uri="http://schemas.openxmlformats.org/presentationml/2006/ole">
            <mc:AlternateContent xmlns:mc="http://schemas.openxmlformats.org/markup-compatibility/2006">
              <mc:Choice xmlns:v="urn:schemas-microsoft-com:vml" Requires="v">
                <p:oleObj spid="_x0000_s3093" name="Clip" r:id="rId6" imgW="1472040" imgH="1830600" progId="MS_ClipArt_Gallery.2">
                  <p:embed/>
                </p:oleObj>
              </mc:Choice>
              <mc:Fallback>
                <p:oleObj name="Clip" r:id="rId6" imgW="1472040" imgH="18306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200400"/>
                        <a:ext cx="1471613" cy="183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9017264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326135C-A736-4F23-8CED-BC5A5763C3CA}" type="slidenum">
              <a:rPr lang="en-US"/>
              <a:pPr/>
              <a:t>15</a:t>
            </a:fld>
            <a:endParaRPr lang="en-US" dirty="0"/>
          </a:p>
        </p:txBody>
      </p:sp>
      <p:sp>
        <p:nvSpPr>
          <p:cNvPr id="431106" name="Text Box 2"/>
          <p:cNvSpPr txBox="1">
            <a:spLocks noChangeArrowheads="1"/>
          </p:cNvSpPr>
          <p:nvPr/>
        </p:nvSpPr>
        <p:spPr bwMode="auto">
          <a:xfrm>
            <a:off x="609600" y="685800"/>
            <a:ext cx="7772400" cy="5191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t>1-10-100 Rule</a:t>
            </a:r>
          </a:p>
        </p:txBody>
      </p:sp>
      <p:sp>
        <p:nvSpPr>
          <p:cNvPr id="431108" name="Text Box 4"/>
          <p:cNvSpPr txBox="1">
            <a:spLocks noChangeArrowheads="1"/>
          </p:cNvSpPr>
          <p:nvPr/>
        </p:nvSpPr>
        <p:spPr bwMode="auto">
          <a:xfrm>
            <a:off x="685800" y="1600200"/>
            <a:ext cx="7924800" cy="41163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0" dirty="0"/>
              <a:t>The 1-10-100 rule states that as a product or service moves through the production system, the cost of correcting An error multiplies by 10.</a:t>
            </a:r>
          </a:p>
          <a:p>
            <a:pPr algn="ctr">
              <a:spcBef>
                <a:spcPct val="50000"/>
              </a:spcBef>
            </a:pPr>
            <a:r>
              <a:rPr lang="en-US" sz="2200" u="sng" dirty="0"/>
              <a:t>Activity				Cost</a:t>
            </a:r>
          </a:p>
          <a:p>
            <a:pPr>
              <a:spcBef>
                <a:spcPct val="50000"/>
              </a:spcBef>
            </a:pPr>
            <a:r>
              <a:rPr lang="en-US" sz="2200" b="0" dirty="0"/>
              <a:t> 	Order entered correctly		$ 1</a:t>
            </a:r>
          </a:p>
          <a:p>
            <a:pPr>
              <a:spcBef>
                <a:spcPct val="50000"/>
              </a:spcBef>
            </a:pPr>
            <a:r>
              <a:rPr lang="en-US" sz="2200" b="0" dirty="0"/>
              <a:t>	Error detected in billing		$ 10</a:t>
            </a:r>
          </a:p>
          <a:p>
            <a:pPr>
              <a:spcBef>
                <a:spcPct val="50000"/>
              </a:spcBef>
            </a:pPr>
            <a:r>
              <a:rPr lang="en-US" sz="2200" b="0" dirty="0"/>
              <a:t>	Error detected by customer	$  100</a:t>
            </a:r>
          </a:p>
          <a:p>
            <a:pPr>
              <a:spcBef>
                <a:spcPct val="50000"/>
              </a:spcBef>
            </a:pPr>
            <a:r>
              <a:rPr lang="en-US" sz="2200" b="0" dirty="0"/>
              <a:t>Dissatisfied customer shares the experience with others the costs is </a:t>
            </a:r>
          </a:p>
          <a:p>
            <a:pPr>
              <a:spcBef>
                <a:spcPct val="50000"/>
              </a:spcBef>
            </a:pPr>
            <a:r>
              <a:rPr lang="en-US" sz="2200" b="0" dirty="0"/>
              <a:t>	</a:t>
            </a:r>
          </a:p>
        </p:txBody>
      </p:sp>
      <p:sp>
        <p:nvSpPr>
          <p:cNvPr id="431109" name="AutoShape 5"/>
          <p:cNvSpPr>
            <a:spLocks noChangeArrowheads="1"/>
          </p:cNvSpPr>
          <p:nvPr/>
        </p:nvSpPr>
        <p:spPr bwMode="auto">
          <a:xfrm>
            <a:off x="2362200" y="5181600"/>
            <a:ext cx="2286000" cy="1219200"/>
          </a:xfrm>
          <a:prstGeom prst="irregularSeal2">
            <a:avLst/>
          </a:prstGeom>
          <a:solidFill>
            <a:srgbClr val="3399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1110" name="Text Box 6"/>
          <p:cNvSpPr txBox="1">
            <a:spLocks noChangeArrowheads="1"/>
          </p:cNvSpPr>
          <p:nvPr/>
        </p:nvSpPr>
        <p:spPr bwMode="auto">
          <a:xfrm>
            <a:off x="2895600" y="5562600"/>
            <a:ext cx="106680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t>$1000</a:t>
            </a:r>
            <a:endParaRPr lang="en-US" sz="2400" b="0" dirty="0"/>
          </a:p>
        </p:txBody>
      </p:sp>
    </p:spTree>
    <p:extLst>
      <p:ext uri="{BB962C8B-B14F-4D97-AF65-F5344CB8AC3E}">
        <p14:creationId xmlns:p14="http://schemas.microsoft.com/office/powerpoint/2010/main" val="33212087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2CAAE67B-E4FF-4092-A992-B5B6E033821C}" type="slidenum">
              <a:rPr lang="en-US"/>
              <a:pPr/>
              <a:t>16</a:t>
            </a:fld>
            <a:endParaRPr lang="en-US" dirty="0"/>
          </a:p>
        </p:txBody>
      </p:sp>
      <p:sp>
        <p:nvSpPr>
          <p:cNvPr id="614402"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14403"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en-US" sz="4400" b="0" dirty="0">
              <a:solidFill>
                <a:schemeClr val="tx2"/>
              </a:solidFill>
            </a:endParaRPr>
          </a:p>
        </p:txBody>
      </p:sp>
      <p:sp>
        <p:nvSpPr>
          <p:cNvPr id="614404" name="Text Box 4"/>
          <p:cNvSpPr txBox="1">
            <a:spLocks noChangeArrowheads="1"/>
          </p:cNvSpPr>
          <p:nvPr/>
        </p:nvSpPr>
        <p:spPr bwMode="auto">
          <a:xfrm>
            <a:off x="1219200" y="609600"/>
            <a:ext cx="6858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400" dirty="0"/>
              <a:t>Mistake-Proof or </a:t>
            </a:r>
            <a:r>
              <a:rPr lang="en-US" sz="4400" dirty="0" smtClean="0"/>
              <a:t>Poka Yoke </a:t>
            </a:r>
            <a:r>
              <a:rPr lang="en-US" sz="4400" dirty="0"/>
              <a:t>the process!</a:t>
            </a:r>
          </a:p>
          <a:p>
            <a:pPr>
              <a:spcBef>
                <a:spcPct val="50000"/>
              </a:spcBef>
            </a:pPr>
            <a:endParaRPr lang="en-US" b="0" dirty="0"/>
          </a:p>
        </p:txBody>
      </p:sp>
      <p:graphicFrame>
        <p:nvGraphicFramePr>
          <p:cNvPr id="614405" name="Object 5"/>
          <p:cNvGraphicFramePr>
            <a:graphicFrameLocks noChangeAspect="1"/>
          </p:cNvGraphicFramePr>
          <p:nvPr/>
        </p:nvGraphicFramePr>
        <p:xfrm>
          <a:off x="5715000" y="3429000"/>
          <a:ext cx="2227263" cy="2057400"/>
        </p:xfrm>
        <a:graphic>
          <a:graphicData uri="http://schemas.openxmlformats.org/presentationml/2006/ole">
            <mc:AlternateContent xmlns:mc="http://schemas.openxmlformats.org/markup-compatibility/2006">
              <mc:Choice xmlns:v="urn:schemas-microsoft-com:vml" Requires="v">
                <p:oleObj spid="_x0000_s4106" name="Clip" r:id="rId4" imgW="4671000" imgH="8112960" progId="MS_ClipArt_Gallery.2">
                  <p:embed/>
                </p:oleObj>
              </mc:Choice>
              <mc:Fallback>
                <p:oleObj name="Clip" r:id="rId4" imgW="4671000" imgH="8112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429000"/>
                        <a:ext cx="222726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06" name="Text Box 6"/>
          <p:cNvSpPr txBox="1">
            <a:spLocks noChangeArrowheads="1"/>
          </p:cNvSpPr>
          <p:nvPr/>
        </p:nvSpPr>
        <p:spPr bwMode="auto">
          <a:xfrm>
            <a:off x="1219200" y="3962400"/>
            <a:ext cx="3657600" cy="11969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dirty="0"/>
              <a:t>Recognize that it is natural for people to make mistakes.</a:t>
            </a:r>
          </a:p>
        </p:txBody>
      </p:sp>
    </p:spTree>
    <p:extLst>
      <p:ext uri="{BB962C8B-B14F-4D97-AF65-F5344CB8AC3E}">
        <p14:creationId xmlns:p14="http://schemas.microsoft.com/office/powerpoint/2010/main" val="239499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31045E0A-71B6-4FD9-83E0-08D988EA3CCF}" type="slidenum">
              <a:rPr lang="en-US"/>
              <a:pPr/>
              <a:t>17</a:t>
            </a:fld>
            <a:endParaRPr lang="en-US" dirty="0"/>
          </a:p>
        </p:txBody>
      </p:sp>
      <p:sp>
        <p:nvSpPr>
          <p:cNvPr id="616450" name="Text Box 1026"/>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16451" name="Rectangle 1027"/>
          <p:cNvSpPr>
            <a:spLocks noChangeArrowheads="1"/>
          </p:cNvSpPr>
          <p:nvPr/>
        </p:nvSpPr>
        <p:spPr bwMode="auto">
          <a:xfrm>
            <a:off x="838200" y="342900"/>
            <a:ext cx="777240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400" b="0" dirty="0" smtClean="0">
                <a:solidFill>
                  <a:schemeClr val="tx2"/>
                </a:solidFill>
              </a:rPr>
              <a:t>Mistake-Proof or Poka Yoke the Process</a:t>
            </a:r>
            <a:endParaRPr lang="en-US" sz="4400" b="0" dirty="0">
              <a:solidFill>
                <a:schemeClr val="tx2"/>
              </a:solidFill>
            </a:endParaRPr>
          </a:p>
        </p:txBody>
      </p:sp>
      <p:sp>
        <p:nvSpPr>
          <p:cNvPr id="616453" name="Text Box 1029"/>
          <p:cNvSpPr txBox="1">
            <a:spLocks noChangeArrowheads="1"/>
          </p:cNvSpPr>
          <p:nvPr/>
        </p:nvSpPr>
        <p:spPr bwMode="auto">
          <a:xfrm>
            <a:off x="1187824" y="2667000"/>
            <a:ext cx="4069976" cy="156966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0" dirty="0"/>
              <a:t>Not noticing that an error is made or a machine is not functioning does not make a person stupid or foolish.</a:t>
            </a:r>
          </a:p>
        </p:txBody>
      </p:sp>
      <p:graphicFrame>
        <p:nvGraphicFramePr>
          <p:cNvPr id="616454" name="Object 1030"/>
          <p:cNvGraphicFramePr>
            <a:graphicFrameLocks noChangeAspect="1"/>
          </p:cNvGraphicFramePr>
          <p:nvPr/>
        </p:nvGraphicFramePr>
        <p:xfrm>
          <a:off x="5410200" y="3124200"/>
          <a:ext cx="3276600" cy="3200400"/>
        </p:xfrm>
        <a:graphic>
          <a:graphicData uri="http://schemas.openxmlformats.org/presentationml/2006/ole">
            <mc:AlternateContent xmlns:mc="http://schemas.openxmlformats.org/markup-compatibility/2006">
              <mc:Choice xmlns:v="urn:schemas-microsoft-com:vml" Requires="v">
                <p:oleObj spid="_x0000_s5130" name="Clip" r:id="rId4" imgW="4016520" imgH="3945240" progId="MS_ClipArt_Gallery.2">
                  <p:embed/>
                </p:oleObj>
              </mc:Choice>
              <mc:Fallback>
                <p:oleObj name="Clip" r:id="rId4" imgW="4016520" imgH="3945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124200"/>
                        <a:ext cx="32766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6195408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3A48C7EF-75A1-4B85-877D-4759AEDA6FD6}" type="slidenum">
              <a:rPr lang="en-US"/>
              <a:pPr/>
              <a:t>18</a:t>
            </a:fld>
            <a:endParaRPr lang="en-US" dirty="0"/>
          </a:p>
        </p:txBody>
      </p:sp>
      <p:sp>
        <p:nvSpPr>
          <p:cNvPr id="433154" name="Text Box 2"/>
          <p:cNvSpPr txBox="1">
            <a:spLocks noChangeArrowheads="1"/>
          </p:cNvSpPr>
          <p:nvPr/>
        </p:nvSpPr>
        <p:spPr bwMode="auto">
          <a:xfrm>
            <a:off x="609600" y="304800"/>
            <a:ext cx="81534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b="0" dirty="0"/>
          </a:p>
        </p:txBody>
      </p:sp>
      <p:sp>
        <p:nvSpPr>
          <p:cNvPr id="433155" name="Text Box 3"/>
          <p:cNvSpPr txBox="1">
            <a:spLocks noChangeArrowheads="1"/>
          </p:cNvSpPr>
          <p:nvPr/>
        </p:nvSpPr>
        <p:spPr bwMode="auto">
          <a:xfrm>
            <a:off x="609600" y="381000"/>
            <a:ext cx="8001000" cy="14465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dirty="0">
                <a:solidFill>
                  <a:schemeClr val="tx2"/>
                </a:solidFill>
              </a:rPr>
              <a:t>Relationship between processes and quality defects.</a:t>
            </a:r>
          </a:p>
        </p:txBody>
      </p:sp>
      <p:sp>
        <p:nvSpPr>
          <p:cNvPr id="433156" name="Text Box 4"/>
          <p:cNvSpPr txBox="1">
            <a:spLocks noChangeArrowheads="1"/>
          </p:cNvSpPr>
          <p:nvPr/>
        </p:nvSpPr>
        <p:spPr bwMode="auto">
          <a:xfrm>
            <a:off x="762000" y="2286000"/>
            <a:ext cx="8229600" cy="39258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b="0" dirty="0"/>
              <a:t>Almost any business activity can be considered a process.</a:t>
            </a:r>
          </a:p>
          <a:p>
            <a:pPr>
              <a:spcBef>
                <a:spcPct val="50000"/>
              </a:spcBef>
              <a:buFontTx/>
              <a:buChar char="•"/>
            </a:pPr>
            <a:r>
              <a:rPr lang="en-US" sz="2400" b="0" dirty="0"/>
              <a:t>Production processes involve the flow of material.  Machining, assembly, and packaging are typical production processes.</a:t>
            </a:r>
          </a:p>
          <a:p>
            <a:pPr>
              <a:spcBef>
                <a:spcPct val="50000"/>
              </a:spcBef>
              <a:buFontTx/>
              <a:buChar char="•"/>
            </a:pPr>
            <a:r>
              <a:rPr lang="en-US" sz="2400" b="0" dirty="0"/>
              <a:t>Business processes involve the flow of information.  Financial planning, purchasing &amp; order entry are typical business processes.</a:t>
            </a:r>
          </a:p>
          <a:p>
            <a:pPr>
              <a:spcBef>
                <a:spcPct val="50000"/>
              </a:spcBef>
              <a:buFontTx/>
              <a:buChar char="•"/>
            </a:pPr>
            <a:r>
              <a:rPr lang="en-US" sz="2400" b="0" dirty="0"/>
              <a:t>All processes have the potential for defects. Hence, all processes offer a opportunity for the elimination of defects and the resultant quality improvement.</a:t>
            </a:r>
          </a:p>
        </p:txBody>
      </p:sp>
      <p:graphicFrame>
        <p:nvGraphicFramePr>
          <p:cNvPr id="433157" name="Object 5"/>
          <p:cNvGraphicFramePr>
            <a:graphicFrameLocks noChangeAspect="1"/>
          </p:cNvGraphicFramePr>
          <p:nvPr/>
        </p:nvGraphicFramePr>
        <p:xfrm>
          <a:off x="7162800" y="990600"/>
          <a:ext cx="1638300" cy="1376363"/>
        </p:xfrm>
        <a:graphic>
          <a:graphicData uri="http://schemas.openxmlformats.org/presentationml/2006/ole">
            <mc:AlternateContent xmlns:mc="http://schemas.openxmlformats.org/markup-compatibility/2006">
              <mc:Choice xmlns:v="urn:schemas-microsoft-com:vml" Requires="v">
                <p:oleObj spid="_x0000_s9227" name="Clip" r:id="rId4" imgW="952633" imgH="800212" progId="MS_ClipArt_Gallery.2">
                  <p:embed/>
                </p:oleObj>
              </mc:Choice>
              <mc:Fallback>
                <p:oleObj name="Clip" r:id="rId4" imgW="952633" imgH="80021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990600"/>
                        <a:ext cx="1638300" cy="137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8690196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16FE43F-7ACF-4373-A03B-036EE2DFE136}" type="slidenum">
              <a:rPr lang="en-US"/>
              <a:pPr/>
              <a:t>19</a:t>
            </a:fld>
            <a:endParaRPr lang="en-US" dirty="0"/>
          </a:p>
        </p:txBody>
      </p:sp>
      <p:sp>
        <p:nvSpPr>
          <p:cNvPr id="449538" name="Text Box 2"/>
          <p:cNvSpPr txBox="1">
            <a:spLocks noChangeArrowheads="1"/>
          </p:cNvSpPr>
          <p:nvPr/>
        </p:nvSpPr>
        <p:spPr bwMode="auto">
          <a:xfrm>
            <a:off x="685800" y="304800"/>
            <a:ext cx="7924800" cy="43550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0" dirty="0">
                <a:solidFill>
                  <a:schemeClr val="tx2"/>
                </a:solidFill>
              </a:rPr>
              <a:t>In order to reduce </a:t>
            </a:r>
            <a:r>
              <a:rPr lang="en-US" sz="4000" b="0" dirty="0" smtClean="0">
                <a:solidFill>
                  <a:schemeClr val="tx2"/>
                </a:solidFill>
              </a:rPr>
              <a:t>quality</a:t>
            </a:r>
          </a:p>
          <a:p>
            <a:pPr>
              <a:spcBef>
                <a:spcPct val="50000"/>
              </a:spcBef>
            </a:pPr>
            <a:r>
              <a:rPr lang="en-US" sz="4000" b="0" dirty="0" smtClean="0">
                <a:solidFill>
                  <a:schemeClr val="tx2"/>
                </a:solidFill>
              </a:rPr>
              <a:t> </a:t>
            </a:r>
            <a:r>
              <a:rPr lang="en-US" sz="4000" b="0" dirty="0">
                <a:solidFill>
                  <a:schemeClr val="tx2"/>
                </a:solidFill>
              </a:rPr>
              <a:t>defects and stop </a:t>
            </a:r>
          </a:p>
          <a:p>
            <a:pPr>
              <a:spcBef>
                <a:spcPct val="50000"/>
              </a:spcBef>
            </a:pPr>
            <a:r>
              <a:rPr lang="en-US" sz="4000" b="0" dirty="0">
                <a:solidFill>
                  <a:schemeClr val="tx2"/>
                </a:solidFill>
              </a:rPr>
              <a:t>throwing away money,  we </a:t>
            </a:r>
            <a:r>
              <a:rPr lang="en-US" sz="4000" b="0" dirty="0" smtClean="0">
                <a:solidFill>
                  <a:schemeClr val="tx2"/>
                </a:solidFill>
              </a:rPr>
              <a:t>must:</a:t>
            </a:r>
            <a:endParaRPr lang="en-US" sz="4000" b="0" dirty="0">
              <a:solidFill>
                <a:schemeClr val="tx2"/>
              </a:solidFill>
            </a:endParaRPr>
          </a:p>
          <a:p>
            <a:pPr>
              <a:spcBef>
                <a:spcPct val="50000"/>
              </a:spcBef>
            </a:pPr>
            <a:r>
              <a:rPr lang="en-US" sz="2000" b="0" dirty="0"/>
              <a:t> </a:t>
            </a:r>
            <a:r>
              <a:rPr lang="en-US" sz="2000" b="0" dirty="0" smtClean="0"/>
              <a:t>Understand </a:t>
            </a:r>
            <a:r>
              <a:rPr lang="en-US" sz="2000" b="0" dirty="0"/>
              <a:t>the process an its relationship to other business processes.</a:t>
            </a:r>
          </a:p>
          <a:p>
            <a:pPr>
              <a:spcBef>
                <a:spcPct val="50000"/>
              </a:spcBef>
            </a:pPr>
            <a:r>
              <a:rPr lang="en-US" sz="2000" b="0" dirty="0"/>
              <a:t>Identify the inputs and outputs of the process.</a:t>
            </a:r>
          </a:p>
          <a:p>
            <a:pPr>
              <a:spcBef>
                <a:spcPct val="50000"/>
              </a:spcBef>
            </a:pPr>
            <a:r>
              <a:rPr lang="en-US" sz="2000" b="0" dirty="0"/>
              <a:t>Know who are the suppliers to and customers of the process.</a:t>
            </a:r>
          </a:p>
          <a:p>
            <a:pPr>
              <a:spcBef>
                <a:spcPct val="50000"/>
              </a:spcBef>
            </a:pPr>
            <a:endParaRPr lang="en-US" b="0" dirty="0"/>
          </a:p>
        </p:txBody>
      </p:sp>
      <p:graphicFrame>
        <p:nvGraphicFramePr>
          <p:cNvPr id="449541" name="Object 5"/>
          <p:cNvGraphicFramePr>
            <a:graphicFrameLocks noChangeAspect="1"/>
          </p:cNvGraphicFramePr>
          <p:nvPr>
            <p:extLst>
              <p:ext uri="{D42A27DB-BD31-4B8C-83A1-F6EECF244321}">
                <p14:modId xmlns:p14="http://schemas.microsoft.com/office/powerpoint/2010/main" val="975981890"/>
              </p:ext>
            </p:extLst>
          </p:nvPr>
        </p:nvGraphicFramePr>
        <p:xfrm>
          <a:off x="6450806" y="304800"/>
          <a:ext cx="1728788" cy="1981200"/>
        </p:xfrm>
        <a:graphic>
          <a:graphicData uri="http://schemas.openxmlformats.org/presentationml/2006/ole">
            <mc:AlternateContent xmlns:mc="http://schemas.openxmlformats.org/markup-compatibility/2006">
              <mc:Choice xmlns:v="urn:schemas-microsoft-com:vml" Requires="v">
                <p:oleObj spid="_x0000_s10262" name="Clip" r:id="rId4" imgW="4671360" imgH="5351760" progId="MS_ClipArt_Gallery.2">
                  <p:embed/>
                </p:oleObj>
              </mc:Choice>
              <mc:Fallback>
                <p:oleObj name="Clip" r:id="rId4" imgW="4671360" imgH="5351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806" y="304800"/>
                        <a:ext cx="1728788"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9542" name="Object 6"/>
          <p:cNvGraphicFramePr>
            <a:graphicFrameLocks noChangeAspect="1"/>
          </p:cNvGraphicFramePr>
          <p:nvPr>
            <p:extLst>
              <p:ext uri="{D42A27DB-BD31-4B8C-83A1-F6EECF244321}">
                <p14:modId xmlns:p14="http://schemas.microsoft.com/office/powerpoint/2010/main" val="2712358845"/>
              </p:ext>
            </p:extLst>
          </p:nvPr>
        </p:nvGraphicFramePr>
        <p:xfrm>
          <a:off x="5410200" y="1006475"/>
          <a:ext cx="835025" cy="1111250"/>
        </p:xfrm>
        <a:graphic>
          <a:graphicData uri="http://schemas.openxmlformats.org/presentationml/2006/ole">
            <mc:AlternateContent xmlns:mc="http://schemas.openxmlformats.org/markup-compatibility/2006">
              <mc:Choice xmlns:v="urn:schemas-microsoft-com:vml" Requires="v">
                <p:oleObj spid="_x0000_s10263" name="Clip" r:id="rId6" imgW="2587680" imgH="3441600" progId="MS_ClipArt_Gallery.2">
                  <p:embed/>
                </p:oleObj>
              </mc:Choice>
              <mc:Fallback>
                <p:oleObj name="Clip" r:id="rId6" imgW="2587680" imgH="34416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006475"/>
                        <a:ext cx="835025"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9543" name="Text Box 7"/>
          <p:cNvSpPr txBox="1">
            <a:spLocks noChangeArrowheads="1"/>
          </p:cNvSpPr>
          <p:nvPr/>
        </p:nvSpPr>
        <p:spPr bwMode="auto">
          <a:xfrm>
            <a:off x="6781800" y="685800"/>
            <a:ext cx="533400"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chemeClr val="accent2"/>
                </a:solidFill>
              </a:rPr>
              <a:t>=</a:t>
            </a:r>
            <a:endParaRPr lang="en-US" sz="3600" dirty="0"/>
          </a:p>
        </p:txBody>
      </p:sp>
      <p:sp>
        <p:nvSpPr>
          <p:cNvPr id="449547" name="AutoShape 11"/>
          <p:cNvSpPr>
            <a:spLocks noChangeArrowheads="1"/>
          </p:cNvSpPr>
          <p:nvPr/>
        </p:nvSpPr>
        <p:spPr bwMode="auto">
          <a:xfrm>
            <a:off x="3334871" y="4038600"/>
            <a:ext cx="5334000" cy="2667000"/>
          </a:xfrm>
          <a:prstGeom prst="irregularSeal2">
            <a:avLst/>
          </a:prstGeom>
          <a:solidFill>
            <a:schemeClr val="accent1"/>
          </a:solidFill>
          <a:ln w="38100">
            <a:solidFill>
              <a:schemeClr val="tx1"/>
            </a:solidFill>
            <a:miter lim="800000"/>
            <a:headEnd/>
            <a:tailEnd/>
          </a:ln>
          <a:effectLst/>
        </p:spPr>
        <p:txBody>
          <a:bodyPr wrap="none" anchor="ctr"/>
          <a:lstStyle/>
          <a:p>
            <a:pPr algn="ctr"/>
            <a:r>
              <a:rPr lang="en-US" sz="2400" dirty="0">
                <a:solidFill>
                  <a:schemeClr val="bg1"/>
                </a:solidFill>
              </a:rPr>
              <a:t>Reduce the </a:t>
            </a:r>
          </a:p>
          <a:p>
            <a:pPr algn="ctr"/>
            <a:r>
              <a:rPr lang="en-US" sz="2400" dirty="0">
                <a:solidFill>
                  <a:schemeClr val="bg1"/>
                </a:solidFill>
              </a:rPr>
              <a:t>variation of the process</a:t>
            </a:r>
            <a:endParaRPr lang="en-US" b="0" dirty="0"/>
          </a:p>
        </p:txBody>
      </p:sp>
      <p:sp>
        <p:nvSpPr>
          <p:cNvPr id="449548" name="AutoShape 12"/>
          <p:cNvSpPr>
            <a:spLocks noChangeArrowheads="1"/>
          </p:cNvSpPr>
          <p:nvPr/>
        </p:nvSpPr>
        <p:spPr bwMode="auto">
          <a:xfrm>
            <a:off x="1409700" y="4267200"/>
            <a:ext cx="685800" cy="1828800"/>
          </a:xfrm>
          <a:prstGeom prst="curvedRightArrow">
            <a:avLst>
              <a:gd name="adj1" fmla="val 53333"/>
              <a:gd name="adj2" fmla="val 106667"/>
              <a:gd name="adj3" fmla="val 33333"/>
            </a:avLst>
          </a:prstGeom>
          <a:solidFill>
            <a:srgbClr val="00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9549" name="Text Box 13"/>
          <p:cNvSpPr txBox="1">
            <a:spLocks noChangeArrowheads="1"/>
          </p:cNvSpPr>
          <p:nvPr/>
        </p:nvSpPr>
        <p:spPr bwMode="auto">
          <a:xfrm rot="10800000" flipV="1">
            <a:off x="2362200" y="4742766"/>
            <a:ext cx="12192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0" dirty="0"/>
              <a:t>And</a:t>
            </a:r>
          </a:p>
        </p:txBody>
      </p:sp>
    </p:spTree>
    <p:extLst>
      <p:ext uri="{BB962C8B-B14F-4D97-AF65-F5344CB8AC3E}">
        <p14:creationId xmlns:p14="http://schemas.microsoft.com/office/powerpoint/2010/main" val="258056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b="0" dirty="0" smtClean="0">
                <a:effectLst/>
              </a:rPr>
              <a:t>ポカヨケ</a:t>
            </a:r>
            <a:r>
              <a:rPr lang="en-US" dirty="0" smtClean="0">
                <a:effectLst/>
              </a:rPr>
              <a:t> </a:t>
            </a:r>
            <a:r>
              <a:rPr lang="en-US" dirty="0" smtClean="0">
                <a:effectLst/>
                <a:hlinkClick r:id="rId2" action="ppaction://hlinkfile" tooltip="Wikipedia:IPA for Japanese"/>
              </a:rPr>
              <a:t>[poka yo-ke]</a:t>
            </a:r>
            <a:endParaRPr lang="en-US" dirty="0"/>
          </a:p>
        </p:txBody>
      </p:sp>
      <p:sp>
        <p:nvSpPr>
          <p:cNvPr id="3" name="Content Placeholder 2"/>
          <p:cNvSpPr>
            <a:spLocks noGrp="1"/>
          </p:cNvSpPr>
          <p:nvPr>
            <p:ph idx="1"/>
          </p:nvPr>
        </p:nvSpPr>
        <p:spPr/>
        <p:txBody>
          <a:bodyPr>
            <a:normAutofit lnSpcReduction="10000"/>
          </a:bodyPr>
          <a:lstStyle/>
          <a:p>
            <a:r>
              <a:rPr lang="en-US" dirty="0" smtClean="0">
                <a:effectLst/>
              </a:rPr>
              <a:t>Poka Yoke is a Japanese term that means "fail-safe-ing" or "mistake-proofing". </a:t>
            </a:r>
          </a:p>
          <a:p>
            <a:r>
              <a:rPr lang="en-US" dirty="0" smtClean="0">
                <a:effectLst/>
              </a:rPr>
              <a:t>A poka-yoke is any mechanism in a lean manufacturing process that helps an equipment operator avoid (</a:t>
            </a:r>
            <a:r>
              <a:rPr lang="en-US" i="1" dirty="0" smtClean="0">
                <a:effectLst/>
              </a:rPr>
              <a:t>yokeru</a:t>
            </a:r>
            <a:r>
              <a:rPr lang="en-US" dirty="0" smtClean="0">
                <a:effectLst/>
              </a:rPr>
              <a:t>) mistakes (</a:t>
            </a:r>
            <a:r>
              <a:rPr lang="en-US" i="1" dirty="0" smtClean="0">
                <a:effectLst/>
              </a:rPr>
              <a:t>poka</a:t>
            </a:r>
            <a:r>
              <a:rPr lang="en-US" dirty="0" smtClean="0">
                <a:effectLst/>
              </a:rPr>
              <a:t>). </a:t>
            </a:r>
          </a:p>
          <a:p>
            <a:r>
              <a:rPr lang="en-US" dirty="0" smtClean="0">
                <a:effectLst/>
              </a:rPr>
              <a:t>Its purpose is to eliminate product defects by preventing, correcting, or drawing attention to human errors as they occur.</a:t>
            </a:r>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2</a:t>
            </a:fld>
            <a:endParaRPr lang="en-US" dirty="0"/>
          </a:p>
        </p:txBody>
      </p:sp>
    </p:spTree>
    <p:extLst>
      <p:ext uri="{BB962C8B-B14F-4D97-AF65-F5344CB8AC3E}">
        <p14:creationId xmlns:p14="http://schemas.microsoft.com/office/powerpoint/2010/main" val="122722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4FA737FE-9A8E-4E81-9E2E-283859872940}" type="slidenum">
              <a:rPr lang="en-US"/>
              <a:pPr/>
              <a:t>20</a:t>
            </a:fld>
            <a:endParaRPr lang="en-US" dirty="0"/>
          </a:p>
        </p:txBody>
      </p:sp>
      <p:sp>
        <p:nvSpPr>
          <p:cNvPr id="620546"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20547"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What Causes Defects?</a:t>
            </a:r>
            <a:br>
              <a:rPr lang="en-US" sz="4000" b="0" dirty="0">
                <a:solidFill>
                  <a:schemeClr val="tx2"/>
                </a:solidFill>
              </a:rPr>
            </a:br>
            <a:r>
              <a:rPr lang="en-US" sz="4000" i="1" dirty="0" smtClean="0">
                <a:solidFill>
                  <a:schemeClr val="tx2"/>
                </a:solidFill>
              </a:rPr>
              <a:t>Common Cause</a:t>
            </a:r>
            <a:r>
              <a:rPr lang="en-US" sz="4000" b="0" i="1" dirty="0" smtClean="0">
                <a:solidFill>
                  <a:schemeClr val="tx2"/>
                </a:solidFill>
              </a:rPr>
              <a:t> </a:t>
            </a:r>
            <a:r>
              <a:rPr lang="en-US" sz="4000" b="0" i="1" dirty="0">
                <a:solidFill>
                  <a:schemeClr val="tx2"/>
                </a:solidFill>
              </a:rPr>
              <a:t>Variation</a:t>
            </a:r>
            <a:r>
              <a:rPr lang="en-US" sz="4000" b="0" dirty="0">
                <a:solidFill>
                  <a:schemeClr val="tx2"/>
                </a:solidFill>
              </a:rPr>
              <a:t> </a:t>
            </a:r>
            <a:endParaRPr lang="en-US" sz="4400" b="0" dirty="0">
              <a:solidFill>
                <a:schemeClr val="tx2"/>
              </a:solidFill>
            </a:endParaRPr>
          </a:p>
        </p:txBody>
      </p:sp>
      <p:sp>
        <p:nvSpPr>
          <p:cNvPr id="620548" name="Text Box 4"/>
          <p:cNvSpPr txBox="1">
            <a:spLocks noChangeArrowheads="1"/>
          </p:cNvSpPr>
          <p:nvPr/>
        </p:nvSpPr>
        <p:spPr bwMode="auto">
          <a:xfrm>
            <a:off x="1219200" y="1600200"/>
            <a:ext cx="7162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1.</a:t>
            </a:r>
            <a:r>
              <a:rPr lang="en-US" sz="2000" dirty="0"/>
              <a:t>  Poor procedures or standards.</a:t>
            </a:r>
          </a:p>
          <a:p>
            <a:pPr>
              <a:spcBef>
                <a:spcPct val="50000"/>
              </a:spcBef>
            </a:pPr>
            <a:r>
              <a:rPr lang="en-US" sz="2000" dirty="0"/>
              <a:t>2.  Machines.</a:t>
            </a:r>
          </a:p>
          <a:p>
            <a:pPr>
              <a:spcBef>
                <a:spcPct val="50000"/>
              </a:spcBef>
            </a:pPr>
            <a:r>
              <a:rPr lang="en-US" sz="2000" dirty="0"/>
              <a:t>3.  Non-conforming material.</a:t>
            </a:r>
          </a:p>
          <a:p>
            <a:pPr marL="342900" indent="-342900">
              <a:spcBef>
                <a:spcPct val="50000"/>
              </a:spcBef>
              <a:buAutoNum type="arabicPeriod" startAt="4"/>
            </a:pPr>
            <a:r>
              <a:rPr lang="en-US" sz="2000" dirty="0" smtClean="0"/>
              <a:t>Worn </a:t>
            </a:r>
            <a:r>
              <a:rPr lang="en-US" sz="2000" dirty="0"/>
              <a:t>tooling</a:t>
            </a:r>
            <a:r>
              <a:rPr lang="en-US" sz="2000" dirty="0" smtClean="0"/>
              <a:t>.</a:t>
            </a:r>
          </a:p>
          <a:p>
            <a:pPr marL="342900" indent="-342900">
              <a:spcBef>
                <a:spcPct val="50000"/>
              </a:spcBef>
              <a:buAutoNum type="arabicPeriod" startAt="4"/>
            </a:pPr>
            <a:r>
              <a:rPr lang="en-US" sz="2000" dirty="0" smtClean="0"/>
              <a:t>Poor processes, etc.</a:t>
            </a:r>
            <a:endParaRPr lang="en-US" sz="2000" dirty="0"/>
          </a:p>
          <a:p>
            <a:pPr>
              <a:spcBef>
                <a:spcPct val="50000"/>
              </a:spcBef>
            </a:pPr>
            <a:r>
              <a:rPr lang="en-US" sz="2000" i="1" dirty="0"/>
              <a:t>5.  Human Mistakes.</a:t>
            </a:r>
            <a:endParaRPr lang="en-US" sz="2000" dirty="0"/>
          </a:p>
          <a:p>
            <a:pPr>
              <a:spcBef>
                <a:spcPct val="50000"/>
              </a:spcBef>
            </a:pPr>
            <a:endParaRPr lang="en-US" sz="2000" b="0" dirty="0"/>
          </a:p>
        </p:txBody>
      </p:sp>
      <p:sp>
        <p:nvSpPr>
          <p:cNvPr id="620549" name="Text Box 5"/>
          <p:cNvSpPr txBox="1">
            <a:spLocks noChangeArrowheads="1"/>
          </p:cNvSpPr>
          <p:nvPr/>
        </p:nvSpPr>
        <p:spPr bwMode="auto">
          <a:xfrm>
            <a:off x="1219200" y="4343400"/>
            <a:ext cx="6553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t>Except for human mistakes these conditions can be predicted and corrective action can be implemented to eliminate the cause of </a:t>
            </a:r>
            <a:r>
              <a:rPr lang="en-US" sz="2400" b="0" dirty="0" smtClean="0"/>
              <a:t>defects. (or Root Cause of variation).</a:t>
            </a:r>
            <a:endParaRPr lang="en-US" sz="2400" b="0" dirty="0"/>
          </a:p>
        </p:txBody>
      </p:sp>
      <p:graphicFrame>
        <p:nvGraphicFramePr>
          <p:cNvPr id="620550" name="Object 6"/>
          <p:cNvGraphicFramePr>
            <a:graphicFrameLocks noChangeAspect="1"/>
          </p:cNvGraphicFramePr>
          <p:nvPr/>
        </p:nvGraphicFramePr>
        <p:xfrm>
          <a:off x="5791200" y="1676400"/>
          <a:ext cx="2743200" cy="2587625"/>
        </p:xfrm>
        <a:graphic>
          <a:graphicData uri="http://schemas.openxmlformats.org/presentationml/2006/ole">
            <mc:AlternateContent xmlns:mc="http://schemas.openxmlformats.org/markup-compatibility/2006">
              <mc:Choice xmlns:v="urn:schemas-microsoft-com:vml" Requires="v">
                <p:oleObj spid="_x0000_s8204" name="Clip" r:id="rId4" imgW="1640160" imgH="1822320" progId="MS_ClipArt_Gallery.2">
                  <p:embed/>
                </p:oleObj>
              </mc:Choice>
              <mc:Fallback>
                <p:oleObj name="Clip" r:id="rId4" imgW="1640160" imgH="18223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76400"/>
                        <a:ext cx="2743200" cy="258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63127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Measurements Show Variation</a:t>
            </a:r>
            <a:endParaRPr lang="en-US" dirty="0"/>
          </a:p>
        </p:txBody>
      </p:sp>
      <p:sp>
        <p:nvSpPr>
          <p:cNvPr id="3" name="Content Placeholder 2"/>
          <p:cNvSpPr>
            <a:spLocks noGrp="1"/>
          </p:cNvSpPr>
          <p:nvPr>
            <p:ph idx="1"/>
          </p:nvPr>
        </p:nvSpPr>
        <p:spPr/>
        <p:txBody>
          <a:bodyPr>
            <a:normAutofit lnSpcReduction="10000"/>
          </a:bodyPr>
          <a:lstStyle/>
          <a:p>
            <a:r>
              <a:rPr lang="en-US" dirty="0" smtClean="0"/>
              <a:t>Common cause variation versus uncommon</a:t>
            </a:r>
          </a:p>
          <a:p>
            <a:r>
              <a:rPr lang="en-US" dirty="0" smtClean="0">
                <a:solidFill>
                  <a:schemeClr val="tx2"/>
                </a:solidFill>
              </a:rPr>
              <a:t>DAILY COMMUTE</a:t>
            </a:r>
          </a:p>
          <a:p>
            <a:r>
              <a:rPr lang="en-US" dirty="0" smtClean="0"/>
              <a:t>Variation from unusual or </a:t>
            </a:r>
            <a:r>
              <a:rPr lang="en-US" dirty="0" smtClean="0">
                <a:solidFill>
                  <a:schemeClr val="tx2"/>
                </a:solidFill>
              </a:rPr>
              <a:t>“special cause“</a:t>
            </a:r>
            <a:r>
              <a:rPr lang="en-US" dirty="0" smtClean="0"/>
              <a:t>: a bad accident, an ice storm, and so forth.</a:t>
            </a:r>
          </a:p>
          <a:p>
            <a:r>
              <a:rPr lang="en-US" dirty="0" smtClean="0"/>
              <a:t>Most of the time, however, the variation results from </a:t>
            </a:r>
            <a:r>
              <a:rPr lang="en-US" dirty="0" smtClean="0">
                <a:solidFill>
                  <a:schemeClr val="tx2"/>
                </a:solidFill>
              </a:rPr>
              <a:t>“common cause”</a:t>
            </a:r>
            <a:r>
              <a:rPr lang="en-US" dirty="0" smtClean="0"/>
              <a:t> that are built into the process: the number of people on the road, the way traffic lights are timed, what time you leave, etc.</a:t>
            </a:r>
          </a:p>
          <a:p>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21</a:t>
            </a:fld>
            <a:endParaRPr lang="en-US" dirty="0"/>
          </a:p>
        </p:txBody>
      </p:sp>
    </p:spTree>
    <p:extLst>
      <p:ext uri="{BB962C8B-B14F-4D97-AF65-F5344CB8AC3E}">
        <p14:creationId xmlns:p14="http://schemas.microsoft.com/office/powerpoint/2010/main" val="2513287854"/>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44EE232-81EF-40F5-80F7-5DD9E6228B8B}" type="slidenum">
              <a:rPr lang="en-US"/>
              <a:pPr/>
              <a:t>22</a:t>
            </a:fld>
            <a:endParaRPr lang="en-US" dirty="0"/>
          </a:p>
        </p:txBody>
      </p:sp>
      <p:sp>
        <p:nvSpPr>
          <p:cNvPr id="222210" name="Rectangle 2"/>
          <p:cNvSpPr>
            <a:spLocks noChangeArrowheads="1"/>
          </p:cNvSpPr>
          <p:nvPr/>
        </p:nvSpPr>
        <p:spPr bwMode="auto">
          <a:xfrm>
            <a:off x="1752600" y="914400"/>
            <a:ext cx="5778500" cy="584200"/>
          </a:xfrm>
          <a:prstGeom prst="rect">
            <a:avLst/>
          </a:prstGeom>
          <a:solidFill>
            <a:schemeClr val="tx2">
              <a:lumMod val="20000"/>
              <a:lumOff val="80000"/>
              <a:alpha val="50000"/>
            </a:schemeClr>
          </a:solidFill>
          <a:ln w="9525">
            <a:solidFill>
              <a:schemeClr val="tx1"/>
            </a:solidFill>
            <a:miter lim="800000"/>
            <a:headEnd/>
            <a:tailEnd/>
          </a:ln>
          <a:effectLst/>
        </p:spPr>
        <p:txBody>
          <a:bodyPr wrap="none" anchor="ctr">
            <a:spAutoFit/>
          </a:bodyPr>
          <a:lstStyle/>
          <a:p>
            <a:endParaRPr lang="en-US" dirty="0"/>
          </a:p>
        </p:txBody>
      </p:sp>
      <p:sp>
        <p:nvSpPr>
          <p:cNvPr id="222211" name="Rectangle 3"/>
          <p:cNvSpPr>
            <a:spLocks noGrp="1" noChangeArrowheads="1"/>
          </p:cNvSpPr>
          <p:nvPr>
            <p:ph type="ctrTitle"/>
          </p:nvPr>
        </p:nvSpPr>
        <p:spPr>
          <a:xfrm>
            <a:off x="685800" y="762000"/>
            <a:ext cx="7772400" cy="838200"/>
          </a:xfrm>
          <a:noFill/>
          <a:ln/>
        </p:spPr>
        <p:txBody>
          <a:bodyPr/>
          <a:lstStyle/>
          <a:p>
            <a:pPr algn="ctr"/>
            <a:r>
              <a:rPr lang="en-US" sz="3600" dirty="0"/>
              <a:t>Ten Types of Human Mistakes</a:t>
            </a:r>
          </a:p>
        </p:txBody>
      </p:sp>
      <p:sp>
        <p:nvSpPr>
          <p:cNvPr id="222212" name="Rectangle 4"/>
          <p:cNvSpPr>
            <a:spLocks noGrp="1" noChangeArrowheads="1"/>
          </p:cNvSpPr>
          <p:nvPr>
            <p:ph type="subTitle" idx="1"/>
          </p:nvPr>
        </p:nvSpPr>
        <p:spPr>
          <a:xfrm>
            <a:off x="2222500" y="1981200"/>
            <a:ext cx="6311900" cy="4419600"/>
          </a:xfrm>
          <a:noFill/>
          <a:ln/>
        </p:spPr>
        <p:txBody>
          <a:bodyPr>
            <a:noAutofit/>
          </a:bodyPr>
          <a:lstStyle/>
          <a:p>
            <a:pPr marL="342900" indent="-342900" algn="l">
              <a:lnSpc>
                <a:spcPct val="120000"/>
              </a:lnSpc>
              <a:buClr>
                <a:srgbClr val="FF0000"/>
              </a:buClr>
              <a:buFont typeface="Monotype Sorts" pitchFamily="2" charset="2"/>
              <a:buChar char="n"/>
            </a:pPr>
            <a:r>
              <a:rPr lang="en-US" sz="2000" dirty="0">
                <a:solidFill>
                  <a:schemeClr val="tx1"/>
                </a:solidFill>
              </a:rPr>
              <a:t>Forgetfulness</a:t>
            </a:r>
          </a:p>
          <a:p>
            <a:pPr marL="342900" indent="-342900" algn="l">
              <a:lnSpc>
                <a:spcPct val="120000"/>
              </a:lnSpc>
              <a:buClr>
                <a:srgbClr val="FF0000"/>
              </a:buClr>
              <a:buFont typeface="Monotype Sorts" pitchFamily="2" charset="2"/>
              <a:buChar char="n"/>
            </a:pPr>
            <a:r>
              <a:rPr lang="en-US" sz="2000" dirty="0">
                <a:solidFill>
                  <a:schemeClr val="tx1"/>
                </a:solidFill>
              </a:rPr>
              <a:t>Misunderstanding</a:t>
            </a:r>
          </a:p>
          <a:p>
            <a:pPr marL="342900" indent="-342900" algn="l">
              <a:lnSpc>
                <a:spcPct val="120000"/>
              </a:lnSpc>
              <a:buClr>
                <a:srgbClr val="FF0000"/>
              </a:buClr>
              <a:buFont typeface="Monotype Sorts" pitchFamily="2" charset="2"/>
              <a:buChar char="n"/>
            </a:pPr>
            <a:r>
              <a:rPr lang="en-US" sz="2000" dirty="0">
                <a:solidFill>
                  <a:schemeClr val="tx1"/>
                </a:solidFill>
              </a:rPr>
              <a:t>Wrong identification</a:t>
            </a:r>
          </a:p>
          <a:p>
            <a:pPr marL="342900" indent="-342900" algn="l">
              <a:lnSpc>
                <a:spcPct val="120000"/>
              </a:lnSpc>
              <a:buClr>
                <a:srgbClr val="FF0000"/>
              </a:buClr>
              <a:buFont typeface="Monotype Sorts" pitchFamily="2" charset="2"/>
              <a:buChar char="n"/>
            </a:pPr>
            <a:r>
              <a:rPr lang="en-US" sz="2000" dirty="0">
                <a:solidFill>
                  <a:schemeClr val="tx1"/>
                </a:solidFill>
              </a:rPr>
              <a:t>Lack of experience</a:t>
            </a:r>
          </a:p>
          <a:p>
            <a:pPr marL="342900" indent="-342900" algn="l">
              <a:lnSpc>
                <a:spcPct val="120000"/>
              </a:lnSpc>
              <a:buClr>
                <a:srgbClr val="FF0000"/>
              </a:buClr>
              <a:buFont typeface="Monotype Sorts" pitchFamily="2" charset="2"/>
              <a:buChar char="n"/>
            </a:pPr>
            <a:r>
              <a:rPr lang="en-US" sz="2000" dirty="0">
                <a:solidFill>
                  <a:schemeClr val="tx1"/>
                </a:solidFill>
              </a:rPr>
              <a:t>Willful (ignoring rules or procedure)</a:t>
            </a:r>
          </a:p>
          <a:p>
            <a:pPr marL="342900" indent="-342900" algn="l">
              <a:lnSpc>
                <a:spcPct val="120000"/>
              </a:lnSpc>
              <a:buClr>
                <a:srgbClr val="FF0000"/>
              </a:buClr>
              <a:buFont typeface="Monotype Sorts" pitchFamily="2" charset="2"/>
              <a:buChar char="n"/>
            </a:pPr>
            <a:r>
              <a:rPr lang="en-US" sz="2000" dirty="0">
                <a:solidFill>
                  <a:schemeClr val="tx1"/>
                </a:solidFill>
              </a:rPr>
              <a:t>Inadvertent or sloppiness</a:t>
            </a:r>
          </a:p>
          <a:p>
            <a:pPr marL="342900" indent="-342900" algn="l">
              <a:lnSpc>
                <a:spcPct val="120000"/>
              </a:lnSpc>
              <a:buClr>
                <a:srgbClr val="FF0000"/>
              </a:buClr>
              <a:buFont typeface="Monotype Sorts" pitchFamily="2" charset="2"/>
              <a:buChar char="n"/>
            </a:pPr>
            <a:r>
              <a:rPr lang="en-US" sz="2000" dirty="0" smtClean="0">
                <a:solidFill>
                  <a:schemeClr val="tx1"/>
                </a:solidFill>
              </a:rPr>
              <a:t>Being Slow</a:t>
            </a:r>
            <a:endParaRPr lang="en-US" sz="2000" dirty="0">
              <a:solidFill>
                <a:schemeClr val="tx1"/>
              </a:solidFill>
            </a:endParaRPr>
          </a:p>
          <a:p>
            <a:pPr marL="342900" indent="-342900" algn="l">
              <a:lnSpc>
                <a:spcPct val="120000"/>
              </a:lnSpc>
              <a:buClr>
                <a:srgbClr val="FF0000"/>
              </a:buClr>
              <a:buFont typeface="Monotype Sorts" pitchFamily="2" charset="2"/>
              <a:buChar char="n"/>
            </a:pPr>
            <a:r>
              <a:rPr lang="en-US" sz="2000" dirty="0">
                <a:solidFill>
                  <a:schemeClr val="tx1"/>
                </a:solidFill>
              </a:rPr>
              <a:t>Lack of standardization</a:t>
            </a:r>
          </a:p>
          <a:p>
            <a:pPr marL="342900" indent="-342900" algn="l">
              <a:lnSpc>
                <a:spcPct val="120000"/>
              </a:lnSpc>
              <a:buClr>
                <a:srgbClr val="FF0000"/>
              </a:buClr>
              <a:buFont typeface="Monotype Sorts" pitchFamily="2" charset="2"/>
              <a:buChar char="n"/>
            </a:pPr>
            <a:r>
              <a:rPr lang="en-US" sz="2000" dirty="0">
                <a:solidFill>
                  <a:schemeClr val="tx1"/>
                </a:solidFill>
              </a:rPr>
              <a:t>Surprise (unexpected machine operation, etc.)</a:t>
            </a:r>
          </a:p>
          <a:p>
            <a:pPr marL="342900" indent="-342900" algn="l">
              <a:lnSpc>
                <a:spcPct val="120000"/>
              </a:lnSpc>
              <a:buClr>
                <a:srgbClr val="FF0000"/>
              </a:buClr>
              <a:buFont typeface="Monotype Sorts" pitchFamily="2" charset="2"/>
              <a:buChar char="n"/>
            </a:pPr>
            <a:r>
              <a:rPr lang="en-US" sz="2000" dirty="0">
                <a:solidFill>
                  <a:schemeClr val="tx1"/>
                </a:solidFill>
              </a:rPr>
              <a:t>Intentional (sabotage)</a:t>
            </a:r>
          </a:p>
        </p:txBody>
      </p:sp>
    </p:spTree>
    <p:extLst>
      <p:ext uri="{BB962C8B-B14F-4D97-AF65-F5344CB8AC3E}">
        <p14:creationId xmlns:p14="http://schemas.microsoft.com/office/powerpoint/2010/main" val="557042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56C4E580-E4D9-4868-AA38-575E9D38362B}" type="slidenum">
              <a:rPr lang="en-US"/>
              <a:pPr/>
              <a:t>23</a:t>
            </a:fld>
            <a:endParaRPr lang="en-US" dirty="0"/>
          </a:p>
        </p:txBody>
      </p:sp>
      <p:sp>
        <p:nvSpPr>
          <p:cNvPr id="636930"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36931"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Poka-yoke</a:t>
            </a:r>
            <a:endParaRPr lang="en-US" sz="4400" b="0" dirty="0">
              <a:solidFill>
                <a:schemeClr val="tx2"/>
              </a:solidFill>
            </a:endParaRPr>
          </a:p>
        </p:txBody>
      </p:sp>
      <p:sp>
        <p:nvSpPr>
          <p:cNvPr id="636932" name="Text Box 4"/>
          <p:cNvSpPr txBox="1">
            <a:spLocks noChangeArrowheads="1"/>
          </p:cNvSpPr>
          <p:nvPr/>
        </p:nvSpPr>
        <p:spPr bwMode="auto">
          <a:xfrm>
            <a:off x="609600" y="1676400"/>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t>	</a:t>
            </a:r>
            <a:r>
              <a:rPr lang="en-US" sz="2400" i="1" dirty="0"/>
              <a:t>A fully implemented </a:t>
            </a:r>
            <a:r>
              <a:rPr lang="en-US" sz="2400" i="1" dirty="0" smtClean="0"/>
              <a:t>quality </a:t>
            </a:r>
            <a:r>
              <a:rPr lang="en-US" sz="2400" i="1" dirty="0"/>
              <a:t>system requires Poka-yoke 	usage at or before the inspection points during the 		process. </a:t>
            </a:r>
          </a:p>
        </p:txBody>
      </p:sp>
      <p:graphicFrame>
        <p:nvGraphicFramePr>
          <p:cNvPr id="636933" name="Object 5"/>
          <p:cNvGraphicFramePr>
            <a:graphicFrameLocks noChangeAspect="1"/>
          </p:cNvGraphicFramePr>
          <p:nvPr/>
        </p:nvGraphicFramePr>
        <p:xfrm>
          <a:off x="914400" y="3352800"/>
          <a:ext cx="3352800" cy="2782888"/>
        </p:xfrm>
        <a:graphic>
          <a:graphicData uri="http://schemas.openxmlformats.org/presentationml/2006/ole">
            <mc:AlternateContent xmlns:mc="http://schemas.openxmlformats.org/markup-compatibility/2006">
              <mc:Choice xmlns:v="urn:schemas-microsoft-com:vml" Requires="v">
                <p:oleObj spid="_x0000_s11274" name="Clip" r:id="rId4" imgW="2711160" imgH="2470320" progId="MS_ClipArt_Gallery.2">
                  <p:embed/>
                </p:oleObj>
              </mc:Choice>
              <mc:Fallback>
                <p:oleObj name="Clip" r:id="rId4" imgW="2711160" imgH="24703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52800"/>
                        <a:ext cx="3352800" cy="278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6934" name="Text Box 6"/>
          <p:cNvSpPr txBox="1">
            <a:spLocks noChangeArrowheads="1"/>
          </p:cNvSpPr>
          <p:nvPr/>
        </p:nvSpPr>
        <p:spPr bwMode="auto">
          <a:xfrm>
            <a:off x="4343400" y="3962400"/>
            <a:ext cx="4419600" cy="120032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t>Poka-yoke will </a:t>
            </a:r>
            <a:r>
              <a:rPr lang="en-US" sz="2400" b="0" dirty="0" smtClean="0"/>
              <a:t>catch or prevent </a:t>
            </a:r>
            <a:r>
              <a:rPr lang="en-US" sz="2400" b="0" dirty="0"/>
              <a:t>the errors before a defective part is manufactured </a:t>
            </a:r>
            <a:r>
              <a:rPr lang="en-US" sz="2400" dirty="0" smtClean="0"/>
              <a:t>most</a:t>
            </a:r>
            <a:r>
              <a:rPr lang="en-US" sz="2400" b="0" dirty="0" smtClean="0"/>
              <a:t> </a:t>
            </a:r>
            <a:r>
              <a:rPr lang="en-US" sz="2400" b="0" dirty="0"/>
              <a:t>of the time.</a:t>
            </a:r>
          </a:p>
        </p:txBody>
      </p:sp>
    </p:spTree>
    <p:extLst>
      <p:ext uri="{BB962C8B-B14F-4D97-AF65-F5344CB8AC3E}">
        <p14:creationId xmlns:p14="http://schemas.microsoft.com/office/powerpoint/2010/main" val="8017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1828800"/>
          </a:xfrm>
        </p:spPr>
        <p:txBody>
          <a:bodyPr>
            <a:normAutofit fontScale="90000"/>
          </a:bodyPr>
          <a:lstStyle/>
          <a:p>
            <a:r>
              <a:rPr lang="en-GB" dirty="0" smtClean="0">
                <a:solidFill>
                  <a:schemeClr val="accent2"/>
                </a:solidFill>
              </a:rPr>
              <a:t>The selected Poka Yoke </a:t>
            </a:r>
            <a:r>
              <a:rPr lang="en-GB" dirty="0" smtClean="0"/>
              <a:t>(mistake proofing)</a:t>
            </a:r>
            <a:r>
              <a:rPr lang="en-GB" dirty="0" smtClean="0">
                <a:solidFill>
                  <a:schemeClr val="accent2"/>
                </a:solidFill>
              </a:rPr>
              <a:t> </a:t>
            </a:r>
            <a:r>
              <a:rPr lang="en-GB" dirty="0">
                <a:solidFill>
                  <a:schemeClr val="accent2"/>
                </a:solidFill>
              </a:rPr>
              <a:t>technique should qualify the following criteria:</a:t>
            </a:r>
            <a:endParaRPr lang="en-US" dirty="0">
              <a:solidFill>
                <a:schemeClr val="accent2"/>
              </a:solidFill>
            </a:endParaRPr>
          </a:p>
        </p:txBody>
      </p:sp>
      <p:sp>
        <p:nvSpPr>
          <p:cNvPr id="4" name="Content Placeholder 3"/>
          <p:cNvSpPr>
            <a:spLocks noGrp="1"/>
          </p:cNvSpPr>
          <p:nvPr>
            <p:ph idx="1"/>
          </p:nvPr>
        </p:nvSpPr>
        <p:spPr>
          <a:xfrm>
            <a:off x="457200" y="2590800"/>
            <a:ext cx="8229600" cy="3535363"/>
          </a:xfrm>
        </p:spPr>
        <p:txBody>
          <a:bodyPr/>
          <a:lstStyle/>
          <a:p>
            <a:pPr lvl="0"/>
            <a:r>
              <a:rPr lang="en-GB" dirty="0" smtClean="0"/>
              <a:t>Inexpensive</a:t>
            </a:r>
            <a:endParaRPr lang="en-US" dirty="0"/>
          </a:p>
          <a:p>
            <a:pPr lvl="0"/>
            <a:r>
              <a:rPr lang="en-GB" dirty="0"/>
              <a:t>Based upon common sense, preferably of the operator or the 1st line employee</a:t>
            </a:r>
            <a:endParaRPr lang="en-US" dirty="0"/>
          </a:p>
          <a:p>
            <a:pPr lvl="0"/>
            <a:r>
              <a:rPr lang="en-GB" dirty="0"/>
              <a:t>It MUST eliminate</a:t>
            </a:r>
            <a:r>
              <a:rPr lang="en-GB" b="1" i="1" dirty="0">
                <a:solidFill>
                  <a:schemeClr val="tx2"/>
                </a:solidFill>
              </a:rPr>
              <a:t> Occurrence / Detection</a:t>
            </a:r>
            <a:r>
              <a:rPr lang="en-GB" dirty="0"/>
              <a:t> of the problem at the source itself</a:t>
            </a:r>
            <a:endParaRPr lang="en-US" dirty="0"/>
          </a:p>
          <a:p>
            <a:endParaRPr lang="en-US" dirty="0"/>
          </a:p>
        </p:txBody>
      </p:sp>
      <p:sp>
        <p:nvSpPr>
          <p:cNvPr id="2" name="Slide Number Placeholder 1"/>
          <p:cNvSpPr>
            <a:spLocks noGrp="1"/>
          </p:cNvSpPr>
          <p:nvPr>
            <p:ph type="sldNum" sz="quarter" idx="12"/>
          </p:nvPr>
        </p:nvSpPr>
        <p:spPr/>
        <p:txBody>
          <a:bodyPr/>
          <a:lstStyle/>
          <a:p>
            <a:fld id="{EBA26252-7142-48DD-8F5A-A6F6E910A816}" type="slidenum">
              <a:rPr lang="en-US" smtClean="0"/>
              <a:t>24</a:t>
            </a:fld>
            <a:endParaRPr lang="en-US" dirty="0"/>
          </a:p>
        </p:txBody>
      </p:sp>
    </p:spTree>
    <p:extLst>
      <p:ext uri="{BB962C8B-B14F-4D97-AF65-F5344CB8AC3E}">
        <p14:creationId xmlns:p14="http://schemas.microsoft.com/office/powerpoint/2010/main" val="425845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GB" sz="3600" b="1" i="1" dirty="0">
                <a:solidFill>
                  <a:schemeClr val="tx2"/>
                </a:solidFill>
              </a:rPr>
              <a:t>Occurrence oriented</a:t>
            </a:r>
            <a:r>
              <a:rPr lang="en-GB" sz="3600" b="1" dirty="0">
                <a:solidFill>
                  <a:schemeClr val="tx2"/>
                </a:solidFill>
              </a:rPr>
              <a:t> Poka Yoke </a:t>
            </a:r>
            <a:r>
              <a:rPr lang="en-GB" sz="3600" b="1" dirty="0" smtClean="0">
                <a:solidFill>
                  <a:schemeClr val="tx2"/>
                </a:solidFill>
              </a:rPr>
              <a:t>should </a:t>
            </a:r>
            <a:r>
              <a:rPr lang="en-GB" sz="3600" b="1" dirty="0">
                <a:solidFill>
                  <a:schemeClr val="tx2"/>
                </a:solidFill>
              </a:rPr>
              <a:t>follow the procedure as below:</a:t>
            </a:r>
            <a:endParaRPr lang="en-US" sz="3600" b="1" dirty="0">
              <a:solidFill>
                <a:schemeClr val="tx2"/>
              </a:solidFill>
            </a:endParaRPr>
          </a:p>
        </p:txBody>
      </p:sp>
      <p:sp>
        <p:nvSpPr>
          <p:cNvPr id="3" name="Content Placeholder 2"/>
          <p:cNvSpPr>
            <a:spLocks noGrp="1"/>
          </p:cNvSpPr>
          <p:nvPr>
            <p:ph idx="1"/>
          </p:nvPr>
        </p:nvSpPr>
        <p:spPr>
          <a:xfrm>
            <a:off x="457200" y="2286000"/>
            <a:ext cx="8229600" cy="3840163"/>
          </a:xfrm>
        </p:spPr>
        <p:txBody>
          <a:bodyPr>
            <a:normAutofit/>
          </a:bodyPr>
          <a:lstStyle/>
          <a:p>
            <a:pPr lvl="0"/>
            <a:r>
              <a:rPr lang="en-GB" dirty="0" smtClean="0"/>
              <a:t>Required </a:t>
            </a:r>
            <a:r>
              <a:rPr lang="en-GB" dirty="0"/>
              <a:t>action is NOT performed or is performed incorrectly.</a:t>
            </a:r>
            <a:endParaRPr lang="en-US" dirty="0"/>
          </a:p>
          <a:p>
            <a:pPr lvl="0"/>
            <a:r>
              <a:rPr lang="en-GB" dirty="0"/>
              <a:t>Undesired action is exercised.</a:t>
            </a:r>
            <a:endParaRPr lang="en-US" dirty="0"/>
          </a:p>
          <a:p>
            <a:pPr lvl="0"/>
            <a:r>
              <a:rPr lang="en-GB" dirty="0"/>
              <a:t>Information essential for performing the action is </a:t>
            </a:r>
            <a:r>
              <a:rPr lang="en-GB" dirty="0"/>
              <a:t>mis</a:t>
            </a:r>
            <a:r>
              <a:rPr lang="en-GB" dirty="0"/>
              <a:t>-interpreted.</a:t>
            </a:r>
            <a:endParaRPr lang="en-US" dirty="0"/>
          </a:p>
          <a:p>
            <a:pPr lvl="0"/>
            <a:r>
              <a:rPr lang="en-GB" dirty="0"/>
              <a:t>Mistake occurs due to complexity.</a:t>
            </a:r>
            <a:endParaRPr lang="en-US" dirty="0"/>
          </a:p>
          <a:p>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25</a:t>
            </a:fld>
            <a:endParaRPr lang="en-US" dirty="0"/>
          </a:p>
        </p:txBody>
      </p:sp>
    </p:spTree>
    <p:extLst>
      <p:ext uri="{BB962C8B-B14F-4D97-AF65-F5344CB8AC3E}">
        <p14:creationId xmlns:p14="http://schemas.microsoft.com/office/powerpoint/2010/main" val="373850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i="1" dirty="0">
                <a:solidFill>
                  <a:schemeClr val="tx2"/>
                </a:solidFill>
              </a:rPr>
              <a:t>Detection oriented</a:t>
            </a:r>
            <a:r>
              <a:rPr lang="en-GB" sz="3600" dirty="0">
                <a:solidFill>
                  <a:schemeClr val="tx2"/>
                </a:solidFill>
              </a:rPr>
              <a:t> Poka Yoke should use one of the following techniques for ensuring 100% detection of the mistake:</a:t>
            </a:r>
            <a:endParaRPr lang="en-US" sz="3600" dirty="0">
              <a:solidFill>
                <a:schemeClr val="tx2"/>
              </a:solidFill>
            </a:endParaRPr>
          </a:p>
        </p:txBody>
      </p:sp>
      <p:sp>
        <p:nvSpPr>
          <p:cNvPr id="3" name="Content Placeholder 2"/>
          <p:cNvSpPr>
            <a:spLocks noGrp="1"/>
          </p:cNvSpPr>
          <p:nvPr>
            <p:ph idx="1"/>
          </p:nvPr>
        </p:nvSpPr>
        <p:spPr/>
        <p:txBody>
          <a:bodyPr>
            <a:noAutofit/>
          </a:bodyPr>
          <a:lstStyle/>
          <a:p>
            <a:pPr lvl="0"/>
            <a:r>
              <a:rPr lang="en-GB" sz="2000" dirty="0" smtClean="0">
                <a:latin typeface="Arial Rounded MT Bold" pitchFamily="34" charset="0"/>
              </a:rPr>
              <a:t>It </a:t>
            </a:r>
            <a:r>
              <a:rPr lang="en-GB" sz="2000" dirty="0">
                <a:latin typeface="Arial Rounded MT Bold" pitchFamily="34" charset="0"/>
              </a:rPr>
              <a:t>should be </a:t>
            </a:r>
            <a:r>
              <a:rPr lang="en-GB" sz="2000" dirty="0" smtClean="0">
                <a:latin typeface="Arial Rounded MT Bold" pitchFamily="34" charset="0"/>
              </a:rPr>
              <a:t>autonomous </a:t>
            </a:r>
            <a:r>
              <a:rPr lang="en-GB" sz="2000" dirty="0">
                <a:latin typeface="Arial Rounded MT Bold" pitchFamily="34" charset="0"/>
              </a:rPr>
              <a:t>inspection occurring without </a:t>
            </a:r>
            <a:r>
              <a:rPr lang="en-GB" sz="2000" dirty="0" smtClean="0">
                <a:latin typeface="Arial Rounded MT Bold" pitchFamily="34" charset="0"/>
              </a:rPr>
              <a:t>intervention.</a:t>
            </a:r>
            <a:endParaRPr lang="en-US" sz="2000" dirty="0" smtClean="0">
              <a:latin typeface="Arial Rounded MT Bold" pitchFamily="34" charset="0"/>
            </a:endParaRPr>
          </a:p>
          <a:p>
            <a:pPr lvl="0"/>
            <a:r>
              <a:rPr lang="en-GB" sz="2000" dirty="0" smtClean="0">
                <a:latin typeface="Arial Rounded MT Bold" pitchFamily="34" charset="0"/>
              </a:rPr>
              <a:t>It should determine 'before the fact' whether the conditions for 100% quality exist or not.</a:t>
            </a:r>
            <a:endParaRPr lang="en-US" sz="2000" dirty="0" smtClean="0">
              <a:latin typeface="Arial Rounded MT Bold" pitchFamily="34" charset="0"/>
            </a:endParaRPr>
          </a:p>
          <a:p>
            <a:pPr lvl="0"/>
            <a:r>
              <a:rPr lang="en-GB" sz="2000" dirty="0" smtClean="0">
                <a:latin typeface="Arial Rounded MT Bold" pitchFamily="34" charset="0"/>
              </a:rPr>
              <a:t>It </a:t>
            </a:r>
            <a:r>
              <a:rPr lang="en-GB" sz="2000" dirty="0">
                <a:latin typeface="Arial Rounded MT Bold" pitchFamily="34" charset="0"/>
              </a:rPr>
              <a:t>should make the error visible to the operator.</a:t>
            </a:r>
            <a:endParaRPr lang="en-US" sz="2000" dirty="0">
              <a:latin typeface="Arial Rounded MT Bold" pitchFamily="34" charset="0"/>
            </a:endParaRPr>
          </a:p>
          <a:p>
            <a:pPr lvl="0"/>
            <a:r>
              <a:rPr lang="en-GB" sz="2000" dirty="0">
                <a:latin typeface="Arial Rounded MT Bold" pitchFamily="34" charset="0"/>
              </a:rPr>
              <a:t>Consider supply of exactly made kits of components to the assembler, so that any balance part will signal error in assembly.</a:t>
            </a:r>
            <a:endParaRPr lang="en-US" sz="2000" dirty="0">
              <a:latin typeface="Arial Rounded MT Bold" pitchFamily="34" charset="0"/>
            </a:endParaRPr>
          </a:p>
          <a:p>
            <a:pPr lvl="0"/>
            <a:r>
              <a:rPr lang="en-GB" sz="2000" dirty="0">
                <a:latin typeface="Arial Rounded MT Bold" pitchFamily="34" charset="0"/>
              </a:rPr>
              <a:t>Consider use of electronic sensors to activate warning lights or buzzers.</a:t>
            </a:r>
            <a:endParaRPr lang="en-US" sz="2000" dirty="0">
              <a:latin typeface="Arial Rounded MT Bold" pitchFamily="34" charset="0"/>
            </a:endParaRPr>
          </a:p>
          <a:p>
            <a:pPr lvl="0"/>
            <a:r>
              <a:rPr lang="en-GB" sz="2000" dirty="0">
                <a:latin typeface="Arial Rounded MT Bold" pitchFamily="34" charset="0"/>
              </a:rPr>
              <a:t>Use </a:t>
            </a:r>
            <a:r>
              <a:rPr lang="en-GB" sz="2000" dirty="0" err="1">
                <a:latin typeface="Arial Rounded MT Bold" pitchFamily="34" charset="0"/>
              </a:rPr>
              <a:t>color</a:t>
            </a:r>
            <a:r>
              <a:rPr lang="en-GB" sz="2000" dirty="0">
                <a:latin typeface="Arial Rounded MT Bold" pitchFamily="34" charset="0"/>
              </a:rPr>
              <a:t> coded parts or graphics.</a:t>
            </a:r>
            <a:endParaRPr lang="en-US" sz="2000" dirty="0">
              <a:latin typeface="Arial Rounded MT Bold" pitchFamily="34" charset="0"/>
            </a:endParaRPr>
          </a:p>
          <a:p>
            <a:pPr lvl="0"/>
            <a:r>
              <a:rPr lang="en-GB" sz="2000" dirty="0">
                <a:latin typeface="Arial Rounded MT Bold" pitchFamily="34" charset="0"/>
              </a:rPr>
              <a:t>Make use of contact devices e.g. Fixtures, Limit switches, probes or Non-contact devices e.g. LEDs, Pressure transducers etc</a:t>
            </a:r>
            <a:r>
              <a:rPr lang="en-GB" sz="2000" dirty="0" smtClean="0">
                <a:latin typeface="Arial Rounded MT Bold" pitchFamily="34" charset="0"/>
              </a:rPr>
              <a:t>.</a:t>
            </a:r>
            <a:endParaRPr lang="en-US" sz="2000" dirty="0">
              <a:latin typeface="Arial Rounded MT Bold" pitchFamily="34" charset="0"/>
            </a:endParaRPr>
          </a:p>
        </p:txBody>
      </p:sp>
      <p:sp>
        <p:nvSpPr>
          <p:cNvPr id="4" name="Slide Number Placeholder 3"/>
          <p:cNvSpPr>
            <a:spLocks noGrp="1"/>
          </p:cNvSpPr>
          <p:nvPr>
            <p:ph type="sldNum" sz="quarter" idx="12"/>
          </p:nvPr>
        </p:nvSpPr>
        <p:spPr/>
        <p:txBody>
          <a:bodyPr/>
          <a:lstStyle/>
          <a:p>
            <a:fld id="{EBA26252-7142-48DD-8F5A-A6F6E910A816}" type="slidenum">
              <a:rPr lang="en-US" smtClean="0"/>
              <a:t>26</a:t>
            </a:fld>
            <a:endParaRPr lang="en-US" dirty="0"/>
          </a:p>
        </p:txBody>
      </p:sp>
    </p:spTree>
    <p:extLst>
      <p:ext uri="{BB962C8B-B14F-4D97-AF65-F5344CB8AC3E}">
        <p14:creationId xmlns:p14="http://schemas.microsoft.com/office/powerpoint/2010/main" val="134298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AD038C16-6407-4004-A3AB-00EE82B35D15}" type="slidenum">
              <a:rPr lang="en-US"/>
              <a:pPr/>
              <a:t>27</a:t>
            </a:fld>
            <a:endParaRPr lang="en-US" dirty="0"/>
          </a:p>
        </p:txBody>
      </p:sp>
      <p:sp>
        <p:nvSpPr>
          <p:cNvPr id="641026"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41027"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3600" b="0" dirty="0">
                <a:solidFill>
                  <a:schemeClr val="tx2"/>
                </a:solidFill>
              </a:rPr>
              <a:t>Poka-yoke Systems Govern the Process</a:t>
            </a:r>
            <a:endParaRPr lang="en-US" sz="4400" b="0" dirty="0">
              <a:solidFill>
                <a:schemeClr val="tx2"/>
              </a:solidFill>
            </a:endParaRPr>
          </a:p>
        </p:txBody>
      </p:sp>
      <p:sp>
        <p:nvSpPr>
          <p:cNvPr id="641028" name="Text Box 4"/>
          <p:cNvSpPr txBox="1">
            <a:spLocks noChangeArrowheads="1"/>
          </p:cNvSpPr>
          <p:nvPr/>
        </p:nvSpPr>
        <p:spPr bwMode="auto">
          <a:xfrm>
            <a:off x="762000" y="1676400"/>
            <a:ext cx="56388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0" u="sng" dirty="0"/>
              <a:t>Two Poka-Yoke System approaches are utilized in manufacturing which lead to successful </a:t>
            </a:r>
            <a:r>
              <a:rPr lang="en-US" sz="2000" u="sng" dirty="0" smtClean="0"/>
              <a:t>quality</a:t>
            </a:r>
            <a:r>
              <a:rPr lang="en-US" sz="2000" b="0" u="sng" dirty="0" smtClean="0"/>
              <a:t>:</a:t>
            </a:r>
            <a:endParaRPr lang="en-US" sz="2000" b="0" dirty="0"/>
          </a:p>
          <a:p>
            <a:pPr>
              <a:spcBef>
                <a:spcPct val="50000"/>
              </a:spcBef>
            </a:pPr>
            <a:r>
              <a:rPr lang="en-US" sz="2000" b="0" dirty="0"/>
              <a:t>	1.  Control Approach</a:t>
            </a:r>
          </a:p>
          <a:p>
            <a:pPr>
              <a:spcBef>
                <a:spcPct val="50000"/>
              </a:spcBef>
            </a:pPr>
            <a:r>
              <a:rPr lang="en-US" sz="2000" b="0" dirty="0"/>
              <a:t>		Shuts down the process when an </a:t>
            </a:r>
            <a:r>
              <a:rPr lang="en-US" sz="2000" b="0" dirty="0" smtClean="0"/>
              <a:t>		error occurs</a:t>
            </a:r>
            <a:r>
              <a:rPr lang="en-US" sz="2000" b="0" dirty="0"/>
              <a:t>.</a:t>
            </a:r>
          </a:p>
          <a:p>
            <a:pPr>
              <a:spcBef>
                <a:spcPct val="50000"/>
              </a:spcBef>
            </a:pPr>
            <a:r>
              <a:rPr lang="en-US" sz="2000" b="0" dirty="0"/>
              <a:t>		Keeps the “suspect” part in place </a:t>
            </a:r>
            <a:r>
              <a:rPr lang="en-US" sz="2000" b="0" dirty="0" smtClean="0"/>
              <a:t>		when an </a:t>
            </a:r>
            <a:r>
              <a:rPr lang="en-US" sz="2000" b="0" dirty="0"/>
              <a:t>operation is incomplete.</a:t>
            </a:r>
          </a:p>
          <a:p>
            <a:pPr>
              <a:spcBef>
                <a:spcPct val="50000"/>
              </a:spcBef>
            </a:pPr>
            <a:r>
              <a:rPr lang="en-US" sz="2000" b="0" dirty="0"/>
              <a:t>	2.  Warning Approach</a:t>
            </a:r>
          </a:p>
          <a:p>
            <a:pPr>
              <a:spcBef>
                <a:spcPct val="50000"/>
              </a:spcBef>
            </a:pPr>
            <a:r>
              <a:rPr lang="en-US" sz="2000" b="0" dirty="0"/>
              <a:t>		Signals the operator to stop the </a:t>
            </a:r>
            <a:r>
              <a:rPr lang="en-US" sz="2000" b="0" dirty="0" smtClean="0"/>
              <a:t>		process </a:t>
            </a:r>
            <a:r>
              <a:rPr lang="en-US" sz="2000" dirty="0" smtClean="0"/>
              <a:t> </a:t>
            </a:r>
            <a:r>
              <a:rPr lang="en-US" sz="2000" b="0" dirty="0" smtClean="0"/>
              <a:t>and </a:t>
            </a:r>
            <a:r>
              <a:rPr lang="en-US" sz="2000" b="0" dirty="0"/>
              <a:t>correct the problem.</a:t>
            </a:r>
          </a:p>
        </p:txBody>
      </p:sp>
      <p:graphicFrame>
        <p:nvGraphicFramePr>
          <p:cNvPr id="641029" name="Object 5"/>
          <p:cNvGraphicFramePr>
            <a:graphicFrameLocks noChangeAspect="1"/>
          </p:cNvGraphicFramePr>
          <p:nvPr/>
        </p:nvGraphicFramePr>
        <p:xfrm>
          <a:off x="6405563" y="1828800"/>
          <a:ext cx="2263775" cy="3276600"/>
        </p:xfrm>
        <a:graphic>
          <a:graphicData uri="http://schemas.openxmlformats.org/presentationml/2006/ole">
            <mc:AlternateContent xmlns:mc="http://schemas.openxmlformats.org/markup-compatibility/2006">
              <mc:Choice xmlns:v="urn:schemas-microsoft-com:vml" Requires="v">
                <p:oleObj spid="_x0000_s12299" name="Clip" r:id="rId4" imgW="3429720" imgH="3468960" progId="MS_ClipArt_Gallery.2">
                  <p:embed/>
                </p:oleObj>
              </mc:Choice>
              <mc:Fallback>
                <p:oleObj name="Clip" r:id="rId4" imgW="342972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563" y="1828800"/>
                        <a:ext cx="2263775"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784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5BBB0AED-9BB1-4D4D-A0E4-10717E100718}" type="slidenum">
              <a:rPr lang="en-US"/>
              <a:pPr/>
              <a:t>28</a:t>
            </a:fld>
            <a:endParaRPr lang="en-US" dirty="0"/>
          </a:p>
        </p:txBody>
      </p:sp>
      <p:sp>
        <p:nvSpPr>
          <p:cNvPr id="643074"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43075"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3600" b="0" dirty="0">
                <a:solidFill>
                  <a:schemeClr val="tx2"/>
                </a:solidFill>
              </a:rPr>
              <a:t>Control System</a:t>
            </a:r>
            <a:endParaRPr lang="en-US" sz="4400" b="0" dirty="0">
              <a:solidFill>
                <a:schemeClr val="tx2"/>
              </a:solidFill>
            </a:endParaRPr>
          </a:p>
        </p:txBody>
      </p:sp>
      <p:sp>
        <p:nvSpPr>
          <p:cNvPr id="643076" name="Text Box 4"/>
          <p:cNvSpPr txBox="1">
            <a:spLocks noChangeArrowheads="1"/>
          </p:cNvSpPr>
          <p:nvPr/>
        </p:nvSpPr>
        <p:spPr bwMode="auto">
          <a:xfrm>
            <a:off x="838200" y="1524000"/>
            <a:ext cx="5410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0" dirty="0"/>
              <a:t>Takes human element out of the </a:t>
            </a:r>
            <a:r>
              <a:rPr lang="en-US" sz="2000" b="0" dirty="0" smtClean="0"/>
              <a:t>equation; does </a:t>
            </a:r>
            <a:r>
              <a:rPr lang="en-US" sz="2000" b="0" dirty="0"/>
              <a:t>not depend on an operator or assembler.</a:t>
            </a:r>
          </a:p>
          <a:p>
            <a:pPr>
              <a:spcBef>
                <a:spcPct val="50000"/>
              </a:spcBef>
            </a:pPr>
            <a:r>
              <a:rPr lang="en-US" sz="2000" b="0" dirty="0"/>
              <a:t>Has a high capability of achieving zero defects.</a:t>
            </a:r>
          </a:p>
          <a:p>
            <a:pPr>
              <a:spcBef>
                <a:spcPct val="50000"/>
              </a:spcBef>
            </a:pPr>
            <a:r>
              <a:rPr lang="en-US" sz="2000" b="0" dirty="0"/>
              <a:t>Machine stops when an irregularity is detected.</a:t>
            </a:r>
          </a:p>
        </p:txBody>
      </p:sp>
      <p:graphicFrame>
        <p:nvGraphicFramePr>
          <p:cNvPr id="643077" name="Object 5"/>
          <p:cNvGraphicFramePr>
            <a:graphicFrameLocks noChangeAspect="1"/>
          </p:cNvGraphicFramePr>
          <p:nvPr/>
        </p:nvGraphicFramePr>
        <p:xfrm>
          <a:off x="2514600" y="3124200"/>
          <a:ext cx="3429000" cy="3111500"/>
        </p:xfrm>
        <a:graphic>
          <a:graphicData uri="http://schemas.openxmlformats.org/presentationml/2006/ole">
            <mc:AlternateContent xmlns:mc="http://schemas.openxmlformats.org/markup-compatibility/2006">
              <mc:Choice xmlns:v="urn:schemas-microsoft-com:vml" Requires="v">
                <p:oleObj spid="_x0000_s13323" name="Clip" r:id="rId4" imgW="3482280" imgH="3468960" progId="MS_ClipArt_Gallery.2">
                  <p:embed/>
                </p:oleObj>
              </mc:Choice>
              <mc:Fallback>
                <p:oleObj name="Clip" r:id="rId4" imgW="3482280" imgH="3468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124200"/>
                        <a:ext cx="3429000"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3078" name="AutoShape 6"/>
          <p:cNvSpPr>
            <a:spLocks noChangeArrowheads="1"/>
          </p:cNvSpPr>
          <p:nvPr/>
        </p:nvSpPr>
        <p:spPr bwMode="auto">
          <a:xfrm>
            <a:off x="5943600" y="2057400"/>
            <a:ext cx="2819400" cy="2438400"/>
          </a:xfrm>
          <a:prstGeom prst="wedgeEllipseCallout">
            <a:avLst>
              <a:gd name="adj1" fmla="val -118019"/>
              <a:gd name="adj2" fmla="val 4615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0" dirty="0"/>
          </a:p>
        </p:txBody>
      </p:sp>
      <p:sp>
        <p:nvSpPr>
          <p:cNvPr id="643079" name="Text Box 7"/>
          <p:cNvSpPr txBox="1">
            <a:spLocks noChangeArrowheads="1"/>
          </p:cNvSpPr>
          <p:nvPr/>
        </p:nvSpPr>
        <p:spPr bwMode="auto">
          <a:xfrm>
            <a:off x="6172200" y="2743200"/>
            <a:ext cx="2286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“There must have been an error detected; the machine shut down by itself!”</a:t>
            </a:r>
          </a:p>
        </p:txBody>
      </p:sp>
    </p:spTree>
    <p:extLst>
      <p:ext uri="{BB962C8B-B14F-4D97-AF65-F5344CB8AC3E}">
        <p14:creationId xmlns:p14="http://schemas.microsoft.com/office/powerpoint/2010/main" val="3040253686"/>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A00EA674-5CF7-45C7-9419-4189E9C40A8D}" type="slidenum">
              <a:rPr lang="en-US"/>
              <a:pPr/>
              <a:t>29</a:t>
            </a:fld>
            <a:endParaRPr lang="en-US" dirty="0"/>
          </a:p>
        </p:txBody>
      </p:sp>
      <p:sp>
        <p:nvSpPr>
          <p:cNvPr id="645122"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45123"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3600" b="0" dirty="0">
                <a:solidFill>
                  <a:schemeClr val="tx2"/>
                </a:solidFill>
              </a:rPr>
              <a:t>Warning System</a:t>
            </a:r>
            <a:endParaRPr lang="en-US" sz="4400" b="0" dirty="0">
              <a:solidFill>
                <a:schemeClr val="tx2"/>
              </a:solidFill>
            </a:endParaRPr>
          </a:p>
        </p:txBody>
      </p:sp>
      <p:graphicFrame>
        <p:nvGraphicFramePr>
          <p:cNvPr id="645124" name="Object 4"/>
          <p:cNvGraphicFramePr>
            <a:graphicFrameLocks noChangeAspect="1"/>
          </p:cNvGraphicFramePr>
          <p:nvPr/>
        </p:nvGraphicFramePr>
        <p:xfrm>
          <a:off x="914400" y="3657600"/>
          <a:ext cx="2438400" cy="2362200"/>
        </p:xfrm>
        <a:graphic>
          <a:graphicData uri="http://schemas.openxmlformats.org/presentationml/2006/ole">
            <mc:AlternateContent xmlns:mc="http://schemas.openxmlformats.org/markup-compatibility/2006">
              <mc:Choice xmlns:v="urn:schemas-microsoft-com:vml" Requires="v">
                <p:oleObj spid="_x0000_s14354" name="Clip" r:id="rId4" imgW="1888200" imgH="1882440" progId="MS_ClipArt_Gallery.2">
                  <p:embed/>
                </p:oleObj>
              </mc:Choice>
              <mc:Fallback>
                <p:oleObj name="Clip" r:id="rId4" imgW="1888200" imgH="18824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657600"/>
                        <a:ext cx="24384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25" name="Text Box 5"/>
          <p:cNvSpPr txBox="1">
            <a:spLocks noChangeArrowheads="1"/>
          </p:cNvSpPr>
          <p:nvPr/>
        </p:nvSpPr>
        <p:spPr bwMode="auto">
          <a:xfrm>
            <a:off x="914400" y="1600200"/>
            <a:ext cx="5638800" cy="19351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0" dirty="0"/>
              <a:t>Sometimes an automatic shut off system is not an option.</a:t>
            </a:r>
          </a:p>
          <a:p>
            <a:pPr>
              <a:spcBef>
                <a:spcPct val="50000"/>
              </a:spcBef>
            </a:pPr>
            <a:r>
              <a:rPr lang="en-US" sz="1600" b="0" dirty="0"/>
              <a:t>A warning or alarm system can be used to get an operators attention.</a:t>
            </a:r>
          </a:p>
          <a:p>
            <a:pPr>
              <a:spcBef>
                <a:spcPct val="50000"/>
              </a:spcBef>
            </a:pPr>
            <a:r>
              <a:rPr lang="en-US" sz="1600" b="0" dirty="0"/>
              <a:t>Below left is an example of an alarm system using dials, lights and sounds to bring attention to the problem.</a:t>
            </a:r>
          </a:p>
          <a:p>
            <a:pPr>
              <a:spcBef>
                <a:spcPct val="50000"/>
              </a:spcBef>
            </a:pPr>
            <a:r>
              <a:rPr lang="en-US" sz="1600" b="0" dirty="0"/>
              <a:t>Color coding is also an effective non automatic option.</a:t>
            </a:r>
            <a:endParaRPr lang="en-US" sz="2400" b="0" dirty="0"/>
          </a:p>
        </p:txBody>
      </p:sp>
      <p:sp>
        <p:nvSpPr>
          <p:cNvPr id="645126" name="Text Box 6"/>
          <p:cNvSpPr txBox="1">
            <a:spLocks noChangeArrowheads="1"/>
          </p:cNvSpPr>
          <p:nvPr/>
        </p:nvSpPr>
        <p:spPr bwMode="auto">
          <a:xfrm>
            <a:off x="2590800" y="381000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a:t>BEEP!</a:t>
            </a:r>
            <a:endParaRPr lang="en-US" sz="2400" b="0" dirty="0"/>
          </a:p>
        </p:txBody>
      </p:sp>
      <p:sp>
        <p:nvSpPr>
          <p:cNvPr id="645127" name="Text Box 7"/>
          <p:cNvSpPr txBox="1">
            <a:spLocks noChangeArrowheads="1"/>
          </p:cNvSpPr>
          <p:nvPr/>
        </p:nvSpPr>
        <p:spPr bwMode="auto">
          <a:xfrm>
            <a:off x="2362200" y="55626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a:t>BEEP!</a:t>
            </a:r>
            <a:endParaRPr lang="en-US" sz="2400" b="0" dirty="0"/>
          </a:p>
        </p:txBody>
      </p:sp>
      <p:sp>
        <p:nvSpPr>
          <p:cNvPr id="645128" name="Text Box 8"/>
          <p:cNvSpPr txBox="1">
            <a:spLocks noChangeArrowheads="1"/>
          </p:cNvSpPr>
          <p:nvPr/>
        </p:nvSpPr>
        <p:spPr bwMode="auto">
          <a:xfrm>
            <a:off x="1066800" y="38862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a:t>BEEP!</a:t>
            </a:r>
            <a:endParaRPr lang="en-US" sz="2400" b="0" dirty="0"/>
          </a:p>
        </p:txBody>
      </p:sp>
      <p:graphicFrame>
        <p:nvGraphicFramePr>
          <p:cNvPr id="645129" name="Object 9"/>
          <p:cNvGraphicFramePr>
            <a:graphicFrameLocks noChangeAspect="1"/>
          </p:cNvGraphicFramePr>
          <p:nvPr/>
        </p:nvGraphicFramePr>
        <p:xfrm>
          <a:off x="4038600" y="3581400"/>
          <a:ext cx="3124200" cy="2819400"/>
        </p:xfrm>
        <a:graphic>
          <a:graphicData uri="http://schemas.openxmlformats.org/presentationml/2006/ole">
            <mc:AlternateContent xmlns:mc="http://schemas.openxmlformats.org/markup-compatibility/2006">
              <mc:Choice xmlns:v="urn:schemas-microsoft-com:vml" Requires="v">
                <p:oleObj spid="_x0000_s14355" name="Clip" r:id="rId6" imgW="4671000" imgH="5298840" progId="MS_ClipArt_Gallery.2">
                  <p:embed/>
                </p:oleObj>
              </mc:Choice>
              <mc:Fallback>
                <p:oleObj name="Clip" r:id="rId6" imgW="4671000" imgH="52988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581400"/>
                        <a:ext cx="31242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30" name="AutoShape 10"/>
          <p:cNvSpPr>
            <a:spLocks noChangeArrowheads="1"/>
          </p:cNvSpPr>
          <p:nvPr/>
        </p:nvSpPr>
        <p:spPr bwMode="auto">
          <a:xfrm>
            <a:off x="6705600" y="2895600"/>
            <a:ext cx="2057400" cy="1447800"/>
          </a:xfrm>
          <a:prstGeom prst="wedgeRectCallout">
            <a:avLst>
              <a:gd name="adj1" fmla="val -116356"/>
              <a:gd name="adj2" fmla="val 34977"/>
            </a:avLst>
          </a:prstGeom>
          <a:solidFill>
            <a:srgbClr val="E9E4C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0" dirty="0"/>
          </a:p>
        </p:txBody>
      </p:sp>
      <p:sp>
        <p:nvSpPr>
          <p:cNvPr id="645131" name="Text Box 11"/>
          <p:cNvSpPr txBox="1">
            <a:spLocks noChangeArrowheads="1"/>
          </p:cNvSpPr>
          <p:nvPr/>
        </p:nvSpPr>
        <p:spPr bwMode="auto">
          <a:xfrm>
            <a:off x="6781800" y="3124200"/>
            <a:ext cx="1905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0" dirty="0"/>
              <a:t>“I’m glad the alarm went off, now I’m not making defects!”</a:t>
            </a:r>
            <a:endParaRPr lang="en-US" sz="2400" b="0" dirty="0"/>
          </a:p>
        </p:txBody>
      </p:sp>
    </p:spTree>
    <p:extLst>
      <p:ext uri="{BB962C8B-B14F-4D97-AF65-F5344CB8AC3E}">
        <p14:creationId xmlns:p14="http://schemas.microsoft.com/office/powerpoint/2010/main" val="14534285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rPr>
              <a:t>Shigeo Shingo</a:t>
            </a:r>
            <a:r>
              <a:rPr lang="en-US" dirty="0" smtClean="0">
                <a:effectLst/>
              </a:rPr>
              <a:t> </a:t>
            </a:r>
            <a:r>
              <a:rPr lang="ja-JP" b="0" dirty="0" smtClean="0">
                <a:effectLst/>
              </a:rPr>
              <a:t>新郷 重夫</a:t>
            </a:r>
            <a:r>
              <a:rPr lang="en-US" altLang="ja-JP" dirty="0"/>
              <a:t/>
            </a:r>
            <a:br>
              <a:rPr lang="en-US" altLang="ja-JP" dirty="0"/>
            </a:br>
            <a:r>
              <a:rPr lang="en-US" b="0" dirty="0" smtClean="0">
                <a:effectLst/>
              </a:rPr>
              <a:t> [Shingō Shigeo] 1909 - 1990</a:t>
            </a: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effectLst/>
              </a:rPr>
              <a:t>The concept was formalized, and the term adopted, by Shigeo Shingo as part of the Toyota Production System.</a:t>
            </a:r>
            <a:endParaRPr lang="en-US" baseline="30000" dirty="0">
              <a:solidFill>
                <a:schemeClr val="tx2"/>
              </a:solidFill>
            </a:endParaRPr>
          </a:p>
          <a:p>
            <a:r>
              <a:rPr lang="en-US" dirty="0" smtClean="0">
                <a:effectLst/>
              </a:rPr>
              <a:t>Born in Saga City, Japan: a Japanese industrial engineer who distinguished himself as one of the world’s leading experts on manufacturing practices and the Toyota Production System.</a:t>
            </a:r>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3</a:t>
            </a:fld>
            <a:endParaRPr lang="en-US" dirty="0"/>
          </a:p>
        </p:txBody>
      </p:sp>
    </p:spTree>
    <p:extLst>
      <p:ext uri="{BB962C8B-B14F-4D97-AF65-F5344CB8AC3E}">
        <p14:creationId xmlns:p14="http://schemas.microsoft.com/office/powerpoint/2010/main" val="145785470"/>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27A6561C-DE3F-4EA0-9716-A6EF1209D5A3}" type="slidenum">
              <a:rPr lang="en-US"/>
              <a:pPr/>
              <a:t>30</a:t>
            </a:fld>
            <a:endParaRPr lang="en-US" dirty="0"/>
          </a:p>
        </p:txBody>
      </p:sp>
      <p:sp>
        <p:nvSpPr>
          <p:cNvPr id="649218"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49219"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Methods for Using Poka-yoke</a:t>
            </a:r>
            <a:endParaRPr lang="en-US" sz="4400" b="0" dirty="0">
              <a:solidFill>
                <a:schemeClr val="tx2"/>
              </a:solidFill>
            </a:endParaRPr>
          </a:p>
        </p:txBody>
      </p:sp>
      <p:sp>
        <p:nvSpPr>
          <p:cNvPr id="649220" name="Text Box 4"/>
          <p:cNvSpPr txBox="1">
            <a:spLocks noChangeArrowheads="1"/>
          </p:cNvSpPr>
          <p:nvPr/>
        </p:nvSpPr>
        <p:spPr bwMode="auto">
          <a:xfrm>
            <a:off x="762000" y="1752600"/>
            <a:ext cx="4191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Poka-yoke systems consist of three primary methods:</a:t>
            </a:r>
          </a:p>
          <a:p>
            <a:pPr>
              <a:spcBef>
                <a:spcPct val="50000"/>
              </a:spcBef>
            </a:pPr>
            <a:r>
              <a:rPr lang="en-US" b="0" dirty="0"/>
              <a:t>	1.  Contact</a:t>
            </a:r>
          </a:p>
          <a:p>
            <a:pPr>
              <a:spcBef>
                <a:spcPct val="50000"/>
              </a:spcBef>
            </a:pPr>
            <a:r>
              <a:rPr lang="en-US" b="0" dirty="0"/>
              <a:t>	2. Counting</a:t>
            </a:r>
          </a:p>
          <a:p>
            <a:pPr>
              <a:spcBef>
                <a:spcPct val="50000"/>
              </a:spcBef>
            </a:pPr>
            <a:r>
              <a:rPr lang="en-US" b="0" dirty="0"/>
              <a:t>	3. Motion-Sequence</a:t>
            </a:r>
          </a:p>
          <a:p>
            <a:pPr>
              <a:spcBef>
                <a:spcPct val="50000"/>
              </a:spcBef>
            </a:pPr>
            <a:r>
              <a:rPr lang="en-US" b="0" dirty="0"/>
              <a:t>Each method can be used in a control system or a warning system.</a:t>
            </a:r>
          </a:p>
          <a:p>
            <a:pPr>
              <a:spcBef>
                <a:spcPct val="50000"/>
              </a:spcBef>
            </a:pPr>
            <a:r>
              <a:rPr lang="en-US" b="0" dirty="0"/>
              <a:t>Each method uses a different process prevention approach for dealing with irregularities.</a:t>
            </a:r>
            <a:endParaRPr lang="en-US" sz="2400" b="0" dirty="0"/>
          </a:p>
        </p:txBody>
      </p:sp>
      <p:graphicFrame>
        <p:nvGraphicFramePr>
          <p:cNvPr id="649221" name="Object 5"/>
          <p:cNvGraphicFramePr>
            <a:graphicFrameLocks noChangeAspect="1"/>
          </p:cNvGraphicFramePr>
          <p:nvPr/>
        </p:nvGraphicFramePr>
        <p:xfrm>
          <a:off x="5181600" y="2133600"/>
          <a:ext cx="3429000" cy="3449638"/>
        </p:xfrm>
        <a:graphic>
          <a:graphicData uri="http://schemas.openxmlformats.org/presentationml/2006/ole">
            <mc:AlternateContent xmlns:mc="http://schemas.openxmlformats.org/markup-compatibility/2006">
              <mc:Choice xmlns:v="urn:schemas-microsoft-com:vml" Requires="v">
                <p:oleObj spid="_x0000_s15370" name="Clip" r:id="rId4" imgW="3452400" imgH="3342240" progId="MS_ClipArt_Gallery.2">
                  <p:embed/>
                </p:oleObj>
              </mc:Choice>
              <mc:Fallback>
                <p:oleObj name="Clip" r:id="rId4" imgW="3452400" imgH="3342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133600"/>
                        <a:ext cx="3429000" cy="344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512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AC2ED76F-1FE8-43F1-9055-9D2E20D4054B}" type="slidenum">
              <a:rPr lang="en-US"/>
              <a:pPr/>
              <a:t>31</a:t>
            </a:fld>
            <a:endParaRPr lang="en-US" dirty="0"/>
          </a:p>
        </p:txBody>
      </p:sp>
      <p:sp>
        <p:nvSpPr>
          <p:cNvPr id="651266"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51267"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Contact Method</a:t>
            </a:r>
            <a:endParaRPr lang="en-US" sz="4400" b="0" dirty="0">
              <a:solidFill>
                <a:schemeClr val="tx2"/>
              </a:solidFill>
            </a:endParaRPr>
          </a:p>
        </p:txBody>
      </p:sp>
      <p:sp>
        <p:nvSpPr>
          <p:cNvPr id="651268" name="Text Box 4"/>
          <p:cNvSpPr txBox="1">
            <a:spLocks noChangeArrowheads="1"/>
          </p:cNvSpPr>
          <p:nvPr/>
        </p:nvSpPr>
        <p:spPr bwMode="auto">
          <a:xfrm>
            <a:off x="762000" y="17526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dirty="0"/>
              <a:t>A contact method functions by detecting whether a sensing device makes </a:t>
            </a:r>
            <a:r>
              <a:rPr lang="en-US" sz="2400" i="1" u="sng" dirty="0"/>
              <a:t>contact </a:t>
            </a:r>
            <a:r>
              <a:rPr lang="en-US" sz="2400" i="1" dirty="0"/>
              <a:t>with a part or object within the process.</a:t>
            </a:r>
            <a:endParaRPr lang="en-US" sz="2400" b="0" dirty="0"/>
          </a:p>
        </p:txBody>
      </p:sp>
      <p:sp>
        <p:nvSpPr>
          <p:cNvPr id="651269" name="AutoShape 5"/>
          <p:cNvSpPr>
            <a:spLocks noChangeArrowheads="1"/>
          </p:cNvSpPr>
          <p:nvPr/>
        </p:nvSpPr>
        <p:spPr bwMode="auto">
          <a:xfrm>
            <a:off x="4724400" y="4495800"/>
            <a:ext cx="381000" cy="1066800"/>
          </a:xfrm>
          <a:prstGeom prst="can">
            <a:avLst>
              <a:gd name="adj"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70" name="Text Box 6"/>
          <p:cNvSpPr txBox="1">
            <a:spLocks noChangeArrowheads="1"/>
          </p:cNvSpPr>
          <p:nvPr/>
        </p:nvSpPr>
        <p:spPr bwMode="auto">
          <a:xfrm>
            <a:off x="6629400" y="2895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a:t>Missing </a:t>
            </a:r>
            <a:r>
              <a:rPr lang="en-US" sz="1200" b="0" dirty="0" smtClean="0"/>
              <a:t>cylinder; piston </a:t>
            </a:r>
            <a:r>
              <a:rPr lang="en-US" sz="1200" b="0" dirty="0"/>
              <a:t>fully extended alarm sounds</a:t>
            </a:r>
            <a:endParaRPr lang="en-US" sz="2400" b="0" dirty="0"/>
          </a:p>
        </p:txBody>
      </p:sp>
      <p:sp>
        <p:nvSpPr>
          <p:cNvPr id="651271" name="Line 7"/>
          <p:cNvSpPr>
            <a:spLocks noChangeShapeType="1"/>
          </p:cNvSpPr>
          <p:nvPr/>
        </p:nvSpPr>
        <p:spPr bwMode="auto">
          <a:xfrm flipH="1">
            <a:off x="6324600" y="3200400"/>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72" name="Text Box 8"/>
          <p:cNvSpPr txBox="1">
            <a:spLocks noChangeArrowheads="1"/>
          </p:cNvSpPr>
          <p:nvPr/>
        </p:nvSpPr>
        <p:spPr bwMode="auto">
          <a:xfrm>
            <a:off x="4953000" y="5638800"/>
            <a:ext cx="2514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0" dirty="0"/>
              <a:t>Contact Method using limit switches identifies missing cylinder.</a:t>
            </a:r>
            <a:endParaRPr lang="en-US" sz="2400" b="0" dirty="0"/>
          </a:p>
        </p:txBody>
      </p:sp>
      <p:sp>
        <p:nvSpPr>
          <p:cNvPr id="651273" name="Line 9"/>
          <p:cNvSpPr>
            <a:spLocks noChangeShapeType="1"/>
          </p:cNvSpPr>
          <p:nvPr/>
        </p:nvSpPr>
        <p:spPr bwMode="auto">
          <a:xfrm flipH="1" flipV="1">
            <a:off x="4572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74" name="AutoShape 10"/>
          <p:cNvSpPr>
            <a:spLocks noChangeArrowheads="1"/>
          </p:cNvSpPr>
          <p:nvPr/>
        </p:nvSpPr>
        <p:spPr bwMode="auto">
          <a:xfrm>
            <a:off x="5334000" y="4495800"/>
            <a:ext cx="381000" cy="1066800"/>
          </a:xfrm>
          <a:prstGeom prst="can">
            <a:avLst>
              <a:gd name="adj"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75" name="AutoShape 11"/>
          <p:cNvSpPr>
            <a:spLocks noChangeArrowheads="1"/>
          </p:cNvSpPr>
          <p:nvPr/>
        </p:nvSpPr>
        <p:spPr bwMode="auto">
          <a:xfrm>
            <a:off x="6019800" y="3733800"/>
            <a:ext cx="381000" cy="1828800"/>
          </a:xfrm>
          <a:prstGeom prst="can">
            <a:avLst>
              <a:gd name="adj" fmla="val 12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76" name="AutoShape 12"/>
          <p:cNvSpPr>
            <a:spLocks noChangeArrowheads="1"/>
          </p:cNvSpPr>
          <p:nvPr/>
        </p:nvSpPr>
        <p:spPr bwMode="auto">
          <a:xfrm>
            <a:off x="6705600" y="4495800"/>
            <a:ext cx="381000" cy="1066800"/>
          </a:xfrm>
          <a:prstGeom prst="can">
            <a:avLst>
              <a:gd name="adj"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77" name="Line 13"/>
          <p:cNvSpPr>
            <a:spLocks noChangeShapeType="1"/>
          </p:cNvSpPr>
          <p:nvPr/>
        </p:nvSpPr>
        <p:spPr bwMode="auto">
          <a:xfrm flipV="1">
            <a:off x="51816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78" name="Line 14"/>
          <p:cNvSpPr>
            <a:spLocks noChangeShapeType="1"/>
          </p:cNvSpPr>
          <p:nvPr/>
        </p:nvSpPr>
        <p:spPr bwMode="auto">
          <a:xfrm flipV="1">
            <a:off x="5867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79" name="Line 15"/>
          <p:cNvSpPr>
            <a:spLocks noChangeShapeType="1"/>
          </p:cNvSpPr>
          <p:nvPr/>
        </p:nvSpPr>
        <p:spPr bwMode="auto">
          <a:xfrm flipV="1">
            <a:off x="65532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80" name="AutoShape 16"/>
          <p:cNvSpPr>
            <a:spLocks noChangeArrowheads="1"/>
          </p:cNvSpPr>
          <p:nvPr/>
        </p:nvSpPr>
        <p:spPr bwMode="auto">
          <a:xfrm>
            <a:off x="4800600" y="3733800"/>
            <a:ext cx="228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81" name="AutoShape 17"/>
          <p:cNvSpPr>
            <a:spLocks noChangeArrowheads="1"/>
          </p:cNvSpPr>
          <p:nvPr/>
        </p:nvSpPr>
        <p:spPr bwMode="auto">
          <a:xfrm>
            <a:off x="5410200" y="3733800"/>
            <a:ext cx="228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82" name="AutoShape 18"/>
          <p:cNvSpPr>
            <a:spLocks noChangeArrowheads="1"/>
          </p:cNvSpPr>
          <p:nvPr/>
        </p:nvSpPr>
        <p:spPr bwMode="auto">
          <a:xfrm>
            <a:off x="6781800" y="3733800"/>
            <a:ext cx="2286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83" name="Line 19"/>
          <p:cNvSpPr>
            <a:spLocks noChangeShapeType="1"/>
          </p:cNvSpPr>
          <p:nvPr/>
        </p:nvSpPr>
        <p:spPr bwMode="auto">
          <a:xfrm>
            <a:off x="7467600" y="4572000"/>
            <a:ext cx="1219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84" name="Text Box 20"/>
          <p:cNvSpPr txBox="1">
            <a:spLocks noChangeArrowheads="1"/>
          </p:cNvSpPr>
          <p:nvPr/>
        </p:nvSpPr>
        <p:spPr bwMode="auto">
          <a:xfrm>
            <a:off x="457200" y="3352800"/>
            <a:ext cx="3810000" cy="22987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t>An example of  a physical contact method is limit switches that are pressed when cylinders are driven into a piston.  The switches are connected to pistons that hold the part in place.  In this example, a cylinder is missing and the part is not released to the next process.</a:t>
            </a:r>
            <a:endParaRPr lang="en-US" sz="2400" b="0" dirty="0"/>
          </a:p>
        </p:txBody>
      </p:sp>
      <p:sp>
        <p:nvSpPr>
          <p:cNvPr id="651285" name="Text Box 21"/>
          <p:cNvSpPr txBox="1">
            <a:spLocks noChangeArrowheads="1"/>
          </p:cNvSpPr>
          <p:nvPr/>
        </p:nvSpPr>
        <p:spPr bwMode="auto">
          <a:xfrm>
            <a:off x="7337425" y="4945063"/>
            <a:ext cx="1577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0" dirty="0"/>
              <a:t>Cannot proceed  to next step.</a:t>
            </a:r>
            <a:endParaRPr lang="en-US" sz="2400" b="0" dirty="0"/>
          </a:p>
        </p:txBody>
      </p:sp>
      <p:sp>
        <p:nvSpPr>
          <p:cNvPr id="651286" name="Text Box 22"/>
          <p:cNvSpPr txBox="1">
            <a:spLocks noChangeArrowheads="1"/>
          </p:cNvSpPr>
          <p:nvPr/>
        </p:nvSpPr>
        <p:spPr bwMode="auto">
          <a:xfrm>
            <a:off x="4191000" y="2887663"/>
            <a:ext cx="1676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dirty="0"/>
              <a:t>Cylinder present</a:t>
            </a:r>
            <a:endParaRPr lang="en-US" sz="2400" b="0" dirty="0"/>
          </a:p>
        </p:txBody>
      </p:sp>
      <p:sp>
        <p:nvSpPr>
          <p:cNvPr id="651287" name="Line 23"/>
          <p:cNvSpPr>
            <a:spLocks noChangeShapeType="1"/>
          </p:cNvSpPr>
          <p:nvPr/>
        </p:nvSpPr>
        <p:spPr bwMode="auto">
          <a:xfrm>
            <a:off x="4419600" y="3124200"/>
            <a:ext cx="381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88" name="Line 24"/>
          <p:cNvSpPr>
            <a:spLocks noChangeShapeType="1"/>
          </p:cNvSpPr>
          <p:nvPr/>
        </p:nvSpPr>
        <p:spPr bwMode="auto">
          <a:xfrm>
            <a:off x="4876800" y="3124200"/>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89" name="Line 25"/>
          <p:cNvSpPr>
            <a:spLocks noChangeShapeType="1"/>
          </p:cNvSpPr>
          <p:nvPr/>
        </p:nvSpPr>
        <p:spPr bwMode="auto">
          <a:xfrm>
            <a:off x="5181600" y="3048000"/>
            <a:ext cx="1600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90" name="AutoShape 26"/>
          <p:cNvSpPr>
            <a:spLocks noChangeArrowheads="1"/>
          </p:cNvSpPr>
          <p:nvPr/>
        </p:nvSpPr>
        <p:spPr bwMode="auto">
          <a:xfrm>
            <a:off x="7620000" y="4114800"/>
            <a:ext cx="762000" cy="838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91" name="Line 27"/>
          <p:cNvSpPr>
            <a:spLocks noChangeShapeType="1"/>
          </p:cNvSpPr>
          <p:nvPr/>
        </p:nvSpPr>
        <p:spPr bwMode="auto">
          <a:xfrm>
            <a:off x="4648200" y="3733800"/>
            <a:ext cx="533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92" name="Line 28"/>
          <p:cNvSpPr>
            <a:spLocks noChangeShapeType="1"/>
          </p:cNvSpPr>
          <p:nvPr/>
        </p:nvSpPr>
        <p:spPr bwMode="auto">
          <a:xfrm>
            <a:off x="5257800" y="3733800"/>
            <a:ext cx="533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1293" name="Line 29"/>
          <p:cNvSpPr>
            <a:spLocks noChangeShapeType="1"/>
          </p:cNvSpPr>
          <p:nvPr/>
        </p:nvSpPr>
        <p:spPr bwMode="auto">
          <a:xfrm>
            <a:off x="6629400" y="3733800"/>
            <a:ext cx="533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41460434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23266CD9-48E6-4D14-8EF8-4FAFD26034DE}" type="slidenum">
              <a:rPr lang="en-US"/>
              <a:pPr/>
              <a:t>32</a:t>
            </a:fld>
            <a:endParaRPr lang="en-US" dirty="0"/>
          </a:p>
        </p:txBody>
      </p:sp>
      <p:sp>
        <p:nvSpPr>
          <p:cNvPr id="653314"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53315" name="Rectangle 3"/>
          <p:cNvSpPr>
            <a:spLocks noChangeArrowheads="1"/>
          </p:cNvSpPr>
          <p:nvPr/>
        </p:nvSpPr>
        <p:spPr bwMode="auto">
          <a:xfrm>
            <a:off x="838200" y="5334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400" b="0" dirty="0">
                <a:solidFill>
                  <a:schemeClr val="tx2"/>
                </a:solidFill>
              </a:rPr>
              <a:t>Physical Contact Devices</a:t>
            </a:r>
            <a:br>
              <a:rPr lang="en-US" sz="4400" b="0" dirty="0">
                <a:solidFill>
                  <a:schemeClr val="tx2"/>
                </a:solidFill>
              </a:rPr>
            </a:br>
            <a:endParaRPr lang="en-US" sz="4400" b="0" dirty="0">
              <a:solidFill>
                <a:schemeClr val="tx2"/>
              </a:solidFill>
            </a:endParaRPr>
          </a:p>
        </p:txBody>
      </p:sp>
      <p:pic>
        <p:nvPicPr>
          <p:cNvPr id="653316" name="Picture 4" descr="C:\pictures\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1778000" cy="1778000"/>
          </a:xfrm>
          <a:prstGeom prst="rect">
            <a:avLst/>
          </a:prstGeom>
          <a:noFill/>
          <a:extLst>
            <a:ext uri="{909E8E84-426E-40DD-AFC4-6F175D3DCCD1}">
              <a14:hiddenFill xmlns:a14="http://schemas.microsoft.com/office/drawing/2010/main">
                <a:solidFill>
                  <a:srgbClr val="FFFFFF"/>
                </a:solidFill>
              </a14:hiddenFill>
            </a:ext>
          </a:extLst>
        </p:spPr>
      </p:pic>
      <p:sp>
        <p:nvSpPr>
          <p:cNvPr id="653317" name="Text Box 5"/>
          <p:cNvSpPr txBox="1">
            <a:spLocks noChangeArrowheads="1"/>
          </p:cNvSpPr>
          <p:nvPr/>
        </p:nvSpPr>
        <p:spPr bwMode="auto">
          <a:xfrm>
            <a:off x="685800" y="4191000"/>
            <a:ext cx="19812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dirty="0"/>
              <a:t>Limit Switches</a:t>
            </a:r>
          </a:p>
        </p:txBody>
      </p:sp>
      <p:pic>
        <p:nvPicPr>
          <p:cNvPr id="653318" name="Picture 6" descr="C:\pictures\lr2im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05000"/>
            <a:ext cx="2286000" cy="1498600"/>
          </a:xfrm>
          <a:prstGeom prst="rect">
            <a:avLst/>
          </a:prstGeom>
          <a:noFill/>
          <a:extLst>
            <a:ext uri="{909E8E84-426E-40DD-AFC4-6F175D3DCCD1}">
              <a14:hiddenFill xmlns:a14="http://schemas.microsoft.com/office/drawing/2010/main">
                <a:solidFill>
                  <a:srgbClr val="FFFFFF"/>
                </a:solidFill>
              </a14:hiddenFill>
            </a:ext>
          </a:extLst>
        </p:spPr>
      </p:pic>
      <p:sp>
        <p:nvSpPr>
          <p:cNvPr id="653319" name="Text Box 7"/>
          <p:cNvSpPr txBox="1">
            <a:spLocks noChangeArrowheads="1"/>
          </p:cNvSpPr>
          <p:nvPr/>
        </p:nvSpPr>
        <p:spPr bwMode="auto">
          <a:xfrm>
            <a:off x="5257800" y="3581400"/>
            <a:ext cx="25908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Toggle Switches</a:t>
            </a:r>
          </a:p>
        </p:txBody>
      </p:sp>
      <p:pic>
        <p:nvPicPr>
          <p:cNvPr id="653320" name="Picture 8" descr="C:\pictures\ab2im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76400"/>
            <a:ext cx="1524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53321" name="Picture 9" descr="C:\pictures\fb2img.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200400"/>
            <a:ext cx="1524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2583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E671BFD1-5A20-4ABC-B028-47635D57052D}" type="slidenum">
              <a:rPr lang="en-US"/>
              <a:pPr/>
              <a:t>33</a:t>
            </a:fld>
            <a:endParaRPr lang="en-US" dirty="0"/>
          </a:p>
        </p:txBody>
      </p:sp>
      <p:sp>
        <p:nvSpPr>
          <p:cNvPr id="655362"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55363"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400" b="0" dirty="0">
                <a:solidFill>
                  <a:schemeClr val="tx2"/>
                </a:solidFill>
              </a:rPr>
              <a:t>Energy Contact Devices</a:t>
            </a:r>
          </a:p>
        </p:txBody>
      </p:sp>
      <p:sp>
        <p:nvSpPr>
          <p:cNvPr id="655364" name="Text Box 4"/>
          <p:cNvSpPr txBox="1">
            <a:spLocks noChangeArrowheads="1"/>
          </p:cNvSpPr>
          <p:nvPr/>
        </p:nvSpPr>
        <p:spPr bwMode="auto">
          <a:xfrm>
            <a:off x="5943600" y="1828800"/>
            <a:ext cx="30480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Photoelectric switches can be used with objects that are translucent or transparent depending upon the need.</a:t>
            </a:r>
          </a:p>
          <a:p>
            <a:pPr>
              <a:spcBef>
                <a:spcPct val="50000"/>
              </a:spcBef>
            </a:pPr>
            <a:r>
              <a:rPr lang="en-US" sz="1600" dirty="0"/>
              <a:t>Transmission method: two units, one to transmit light, the other to receive.</a:t>
            </a:r>
          </a:p>
          <a:p>
            <a:pPr>
              <a:spcBef>
                <a:spcPct val="50000"/>
              </a:spcBef>
            </a:pPr>
            <a:r>
              <a:rPr lang="en-US" sz="1600" dirty="0"/>
              <a:t>Reflecting </a:t>
            </a:r>
            <a:r>
              <a:rPr lang="en-US" sz="1600" dirty="0" smtClean="0"/>
              <a:t>method: PE </a:t>
            </a:r>
            <a:r>
              <a:rPr lang="en-US" sz="1600" dirty="0"/>
              <a:t>sensor responds to light reflected from object to detect presence.</a:t>
            </a:r>
            <a:endParaRPr lang="en-US" sz="2400" b="0" dirty="0"/>
          </a:p>
        </p:txBody>
      </p:sp>
      <p:pic>
        <p:nvPicPr>
          <p:cNvPr id="655365" name="Picture 5" descr="C:\pictures\photoelecsens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17780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655366" name="Picture 6" descr="C:\pictures\photoelecsen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28800"/>
            <a:ext cx="1905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655367" name="Line 7"/>
          <p:cNvSpPr>
            <a:spLocks noChangeShapeType="1"/>
          </p:cNvSpPr>
          <p:nvPr/>
        </p:nvSpPr>
        <p:spPr bwMode="auto">
          <a:xfrm flipH="1">
            <a:off x="2133600" y="2438400"/>
            <a:ext cx="1828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5368" name="Text Box 8"/>
          <p:cNvSpPr txBox="1">
            <a:spLocks noChangeArrowheads="1"/>
          </p:cNvSpPr>
          <p:nvPr/>
        </p:nvSpPr>
        <p:spPr bwMode="auto">
          <a:xfrm>
            <a:off x="2286000" y="1981200"/>
            <a:ext cx="16002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dirty="0">
                <a:solidFill>
                  <a:srgbClr val="FF0000"/>
                </a:solidFill>
              </a:rPr>
              <a:t>Light</a:t>
            </a:r>
          </a:p>
        </p:txBody>
      </p:sp>
      <p:sp>
        <p:nvSpPr>
          <p:cNvPr id="655369" name="Text Box 9"/>
          <p:cNvSpPr txBox="1">
            <a:spLocks noChangeArrowheads="1"/>
          </p:cNvSpPr>
          <p:nvPr/>
        </p:nvSpPr>
        <p:spPr bwMode="auto">
          <a:xfrm>
            <a:off x="838200" y="3581400"/>
            <a:ext cx="14478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Transmitter</a:t>
            </a:r>
          </a:p>
        </p:txBody>
      </p:sp>
      <p:sp>
        <p:nvSpPr>
          <p:cNvPr id="655370" name="Text Box 10"/>
          <p:cNvSpPr txBox="1">
            <a:spLocks noChangeArrowheads="1"/>
          </p:cNvSpPr>
          <p:nvPr/>
        </p:nvSpPr>
        <p:spPr bwMode="auto">
          <a:xfrm>
            <a:off x="4191000" y="3581400"/>
            <a:ext cx="1828800" cy="8540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Receiver</a:t>
            </a:r>
          </a:p>
          <a:p>
            <a:pPr>
              <a:spcBef>
                <a:spcPct val="50000"/>
              </a:spcBef>
            </a:pPr>
            <a:endParaRPr lang="en-US" b="0" dirty="0"/>
          </a:p>
        </p:txBody>
      </p:sp>
      <p:sp>
        <p:nvSpPr>
          <p:cNvPr id="655371" name="AutoShape 11"/>
          <p:cNvSpPr>
            <a:spLocks noChangeArrowheads="1"/>
          </p:cNvSpPr>
          <p:nvPr/>
        </p:nvSpPr>
        <p:spPr bwMode="auto">
          <a:xfrm>
            <a:off x="2438400" y="4343400"/>
            <a:ext cx="1219200" cy="1371600"/>
          </a:xfrm>
          <a:prstGeom prst="cube">
            <a:avLst>
              <a:gd name="adj" fmla="val 25000"/>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5372" name="Line 12"/>
          <p:cNvSpPr>
            <a:spLocks noChangeShapeType="1"/>
          </p:cNvSpPr>
          <p:nvPr/>
        </p:nvSpPr>
        <p:spPr bwMode="auto">
          <a:xfrm flipV="1">
            <a:off x="3048000" y="2590800"/>
            <a:ext cx="0" cy="1752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5373" name="Text Box 13"/>
          <p:cNvSpPr txBox="1">
            <a:spLocks noChangeArrowheads="1"/>
          </p:cNvSpPr>
          <p:nvPr/>
        </p:nvSpPr>
        <p:spPr bwMode="auto">
          <a:xfrm>
            <a:off x="2438400" y="4876800"/>
            <a:ext cx="9144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Object</a:t>
            </a:r>
          </a:p>
        </p:txBody>
      </p:sp>
      <p:sp>
        <p:nvSpPr>
          <p:cNvPr id="655374" name="Text Box 14"/>
          <p:cNvSpPr txBox="1">
            <a:spLocks noChangeArrowheads="1"/>
          </p:cNvSpPr>
          <p:nvPr/>
        </p:nvSpPr>
        <p:spPr bwMode="auto">
          <a:xfrm>
            <a:off x="685800" y="5791200"/>
            <a:ext cx="84582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If object breaks the transmission, the machine is signaled to shut down.</a:t>
            </a:r>
          </a:p>
        </p:txBody>
      </p:sp>
    </p:spTree>
    <p:extLst>
      <p:ext uri="{BB962C8B-B14F-4D97-AF65-F5344CB8AC3E}">
        <p14:creationId xmlns:p14="http://schemas.microsoft.com/office/powerpoint/2010/main" val="2876296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D31FF255-C7DA-4140-96DD-49AED9DDA621}" type="slidenum">
              <a:rPr lang="en-US"/>
              <a:pPr/>
              <a:t>34</a:t>
            </a:fld>
            <a:endParaRPr lang="en-US" dirty="0"/>
          </a:p>
        </p:txBody>
      </p:sp>
      <p:sp>
        <p:nvSpPr>
          <p:cNvPr id="657410"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57411"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400" b="0" dirty="0">
                <a:solidFill>
                  <a:schemeClr val="tx2"/>
                </a:solidFill>
              </a:rPr>
              <a:t>Contact Device</a:t>
            </a:r>
          </a:p>
        </p:txBody>
      </p:sp>
      <p:sp>
        <p:nvSpPr>
          <p:cNvPr id="657412" name="Text Box 4"/>
          <p:cNvSpPr txBox="1">
            <a:spLocks noChangeArrowheads="1"/>
          </p:cNvSpPr>
          <p:nvPr/>
        </p:nvSpPr>
        <p:spPr bwMode="auto">
          <a:xfrm>
            <a:off x="5334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0" dirty="0"/>
          </a:p>
        </p:txBody>
      </p:sp>
      <p:sp>
        <p:nvSpPr>
          <p:cNvPr id="657413" name="Text Box 5"/>
          <p:cNvSpPr txBox="1">
            <a:spLocks noChangeArrowheads="1"/>
          </p:cNvSpPr>
          <p:nvPr/>
        </p:nvSpPr>
        <p:spPr bwMode="auto">
          <a:xfrm>
            <a:off x="762000" y="1981200"/>
            <a:ext cx="2514600" cy="3178175"/>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solidFill>
                  <a:schemeClr val="bg1"/>
                </a:solidFill>
              </a:rPr>
              <a:t>An example of a </a:t>
            </a:r>
            <a:r>
              <a:rPr lang="en-US" b="0" i="1" u="sng" dirty="0">
                <a:solidFill>
                  <a:schemeClr val="bg1"/>
                </a:solidFill>
              </a:rPr>
              <a:t>contact</a:t>
            </a:r>
            <a:r>
              <a:rPr lang="en-US" b="0" dirty="0">
                <a:solidFill>
                  <a:schemeClr val="bg1"/>
                </a:solidFill>
              </a:rPr>
              <a:t> device using a limit switch.  In this case the switch makes </a:t>
            </a:r>
            <a:r>
              <a:rPr lang="en-US" b="0" i="1" u="sng" dirty="0">
                <a:solidFill>
                  <a:schemeClr val="bg1"/>
                </a:solidFill>
              </a:rPr>
              <a:t>contact</a:t>
            </a:r>
            <a:r>
              <a:rPr lang="en-US" b="0" dirty="0">
                <a:solidFill>
                  <a:schemeClr val="bg1"/>
                </a:solidFill>
              </a:rPr>
              <a:t> with a metal barb sensing it’s presence.  If no </a:t>
            </a:r>
            <a:r>
              <a:rPr lang="en-US" b="0" i="1" u="sng" dirty="0">
                <a:solidFill>
                  <a:schemeClr val="bg1"/>
                </a:solidFill>
              </a:rPr>
              <a:t>contact</a:t>
            </a:r>
            <a:r>
              <a:rPr lang="en-US" b="0" dirty="0">
                <a:solidFill>
                  <a:schemeClr val="bg1"/>
                </a:solidFill>
              </a:rPr>
              <a:t> is made the process will shut down.</a:t>
            </a:r>
            <a:endParaRPr lang="en-US" sz="2400" b="0" dirty="0">
              <a:solidFill>
                <a:schemeClr val="bg1"/>
              </a:solidFill>
            </a:endParaRPr>
          </a:p>
        </p:txBody>
      </p:sp>
      <p:pic>
        <p:nvPicPr>
          <p:cNvPr id="657414" name="Picture 6" descr="X:\BHStevens\Kaizen\Picture in Kaizen_K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689100"/>
            <a:ext cx="4800600" cy="3598863"/>
          </a:xfrm>
          <a:prstGeom prst="rect">
            <a:avLst/>
          </a:prstGeom>
          <a:noFill/>
          <a:extLst>
            <a:ext uri="{909E8E84-426E-40DD-AFC4-6F175D3DCCD1}">
              <a14:hiddenFill xmlns:a14="http://schemas.microsoft.com/office/drawing/2010/main">
                <a:solidFill>
                  <a:srgbClr val="FFFFFF"/>
                </a:solidFill>
              </a14:hiddenFill>
            </a:ext>
          </a:extLst>
        </p:spPr>
      </p:pic>
      <p:sp>
        <p:nvSpPr>
          <p:cNvPr id="657415" name="Line 7"/>
          <p:cNvSpPr>
            <a:spLocks noChangeShapeType="1"/>
          </p:cNvSpPr>
          <p:nvPr/>
        </p:nvSpPr>
        <p:spPr bwMode="auto">
          <a:xfrm>
            <a:off x="3276600" y="2590800"/>
            <a:ext cx="33528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496980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0D15BC82-FBF4-4591-A75C-356BE31A306B}" type="slidenum">
              <a:rPr lang="en-US"/>
              <a:pPr/>
              <a:t>35</a:t>
            </a:fld>
            <a:endParaRPr lang="en-US" dirty="0"/>
          </a:p>
        </p:txBody>
      </p:sp>
      <p:sp>
        <p:nvSpPr>
          <p:cNvPr id="659458"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59459"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400" b="0" dirty="0">
                <a:solidFill>
                  <a:schemeClr val="tx2"/>
                </a:solidFill>
              </a:rPr>
              <a:t>Contact Methods</a:t>
            </a:r>
          </a:p>
        </p:txBody>
      </p:sp>
      <p:sp>
        <p:nvSpPr>
          <p:cNvPr id="659460" name="Text Box 4"/>
          <p:cNvSpPr txBox="1">
            <a:spLocks noChangeArrowheads="1"/>
          </p:cNvSpPr>
          <p:nvPr/>
        </p:nvSpPr>
        <p:spPr bwMode="auto">
          <a:xfrm>
            <a:off x="762000" y="1676400"/>
            <a:ext cx="79248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u="sng" dirty="0"/>
              <a:t>Do not have to be high tech!</a:t>
            </a:r>
            <a:endParaRPr lang="en-US" sz="2400" b="0" dirty="0"/>
          </a:p>
          <a:p>
            <a:pPr>
              <a:spcBef>
                <a:spcPct val="50000"/>
              </a:spcBef>
            </a:pPr>
            <a:r>
              <a:rPr lang="en-US" b="0" dirty="0"/>
              <a:t>Passive devices are sometimes the best method.  These can be as </a:t>
            </a:r>
            <a:r>
              <a:rPr lang="en-US" b="0" dirty="0" smtClean="0"/>
              <a:t>simple </a:t>
            </a:r>
            <a:r>
              <a:rPr lang="en-US" b="0" dirty="0"/>
              <a:t>as guide pins or blocks that do not allow parts to be seated in the wrong position prior to processing</a:t>
            </a:r>
          </a:p>
          <a:p>
            <a:pPr>
              <a:spcBef>
                <a:spcPct val="50000"/>
              </a:spcBef>
            </a:pPr>
            <a:endParaRPr lang="en-US" sz="2400" b="0" u="sng" dirty="0"/>
          </a:p>
          <a:p>
            <a:pPr>
              <a:spcBef>
                <a:spcPct val="50000"/>
              </a:spcBef>
            </a:pPr>
            <a:endParaRPr lang="en-US" sz="2400" b="0" u="sng" dirty="0"/>
          </a:p>
          <a:p>
            <a:pPr>
              <a:spcBef>
                <a:spcPct val="50000"/>
              </a:spcBef>
            </a:pPr>
            <a:r>
              <a:rPr lang="en-US" sz="2400" b="0" u="sng" dirty="0"/>
              <a:t>Take advantage of parts designed with an uneven shape!</a:t>
            </a:r>
            <a:endParaRPr lang="en-US" b="0" u="sng" dirty="0"/>
          </a:p>
          <a:p>
            <a:pPr>
              <a:spcBef>
                <a:spcPct val="50000"/>
              </a:spcBef>
            </a:pPr>
            <a:r>
              <a:rPr lang="en-US" b="0" dirty="0"/>
              <a:t>A work piece with a hole a bump or an uneven end is a perfect candidate for a passive jig.  This method signals to the operator right away that the part is not in proper position.</a:t>
            </a:r>
            <a:endParaRPr lang="en-US" sz="2400" b="0" dirty="0"/>
          </a:p>
        </p:txBody>
      </p:sp>
      <p:graphicFrame>
        <p:nvGraphicFramePr>
          <p:cNvPr id="659461" name="Object 5"/>
          <p:cNvGraphicFramePr>
            <a:graphicFrameLocks noChangeAspect="1"/>
          </p:cNvGraphicFramePr>
          <p:nvPr/>
        </p:nvGraphicFramePr>
        <p:xfrm>
          <a:off x="6172200" y="2895600"/>
          <a:ext cx="1905000" cy="1600200"/>
        </p:xfrm>
        <a:graphic>
          <a:graphicData uri="http://schemas.openxmlformats.org/presentationml/2006/ole">
            <mc:AlternateContent xmlns:mc="http://schemas.openxmlformats.org/markup-compatibility/2006">
              <mc:Choice xmlns:v="urn:schemas-microsoft-com:vml" Requires="v">
                <p:oleObj spid="_x0000_s16394" name="Clip" r:id="rId4" imgW="1791000" imgH="1765080" progId="MS_ClipArt_Gallery.2">
                  <p:embed/>
                </p:oleObj>
              </mc:Choice>
              <mc:Fallback>
                <p:oleObj name="Clip" r:id="rId4" imgW="1791000" imgH="1765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895600"/>
                        <a:ext cx="19050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11962946"/>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FBAD0365-6CB8-413C-922E-31986A1982BD}" type="slidenum">
              <a:rPr lang="en-US"/>
              <a:pPr/>
              <a:t>36</a:t>
            </a:fld>
            <a:endParaRPr lang="en-US" dirty="0"/>
          </a:p>
        </p:txBody>
      </p:sp>
      <p:sp>
        <p:nvSpPr>
          <p:cNvPr id="661506"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pic>
        <p:nvPicPr>
          <p:cNvPr id="66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352800"/>
            <a:ext cx="3352800" cy="2971800"/>
          </a:xfrm>
          <a:prstGeom prst="rect">
            <a:avLst/>
          </a:prstGeom>
          <a:solidFill>
            <a:srgbClr val="FF0000"/>
          </a:solidFill>
          <a:ln w="508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1508" name="Text Box 4"/>
          <p:cNvSpPr txBox="1">
            <a:spLocks noChangeArrowheads="1"/>
          </p:cNvSpPr>
          <p:nvPr/>
        </p:nvSpPr>
        <p:spPr bwMode="auto">
          <a:xfrm>
            <a:off x="762000" y="457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0" dirty="0"/>
          </a:p>
        </p:txBody>
      </p:sp>
      <p:sp>
        <p:nvSpPr>
          <p:cNvPr id="661509" name="Text Box 5"/>
          <p:cNvSpPr txBox="1">
            <a:spLocks noChangeArrowheads="1"/>
          </p:cNvSpPr>
          <p:nvPr/>
        </p:nvSpPr>
        <p:spPr bwMode="auto">
          <a:xfrm>
            <a:off x="685800" y="45720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0" dirty="0"/>
              <a:t>Counting Method</a:t>
            </a:r>
            <a:endParaRPr lang="en-US" sz="2400" b="0" dirty="0"/>
          </a:p>
        </p:txBody>
      </p:sp>
      <p:sp>
        <p:nvSpPr>
          <p:cNvPr id="661510" name="Text Box 6"/>
          <p:cNvSpPr txBox="1">
            <a:spLocks noChangeArrowheads="1"/>
          </p:cNvSpPr>
          <p:nvPr/>
        </p:nvSpPr>
        <p:spPr bwMode="auto">
          <a:xfrm>
            <a:off x="685800" y="1828800"/>
            <a:ext cx="80772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Used when a </a:t>
            </a:r>
            <a:r>
              <a:rPr lang="en-US" b="0" i="1" u="sng" dirty="0"/>
              <a:t>fixed</a:t>
            </a:r>
            <a:r>
              <a:rPr lang="en-US" b="0" dirty="0"/>
              <a:t> number of operations are required within a process, or when a product has a fixed number of parts that are attached to it.</a:t>
            </a:r>
            <a:r>
              <a:rPr lang="en-US" b="0" i="1" u="sng" dirty="0"/>
              <a:t> </a:t>
            </a:r>
          </a:p>
          <a:p>
            <a:pPr>
              <a:spcBef>
                <a:spcPct val="50000"/>
              </a:spcBef>
            </a:pPr>
            <a:r>
              <a:rPr lang="en-US" b="0" dirty="0"/>
              <a:t>A sensor counts the number of times a part is used or a process is completed and releases the part only when the right count is reached.</a:t>
            </a:r>
            <a:endParaRPr lang="en-US" sz="2400" b="0" dirty="0"/>
          </a:p>
        </p:txBody>
      </p:sp>
      <p:sp>
        <p:nvSpPr>
          <p:cNvPr id="661511" name="Text Box 7"/>
          <p:cNvSpPr txBox="1">
            <a:spLocks noChangeArrowheads="1"/>
          </p:cNvSpPr>
          <p:nvPr/>
        </p:nvSpPr>
        <p:spPr bwMode="auto">
          <a:xfrm>
            <a:off x="609600" y="4114800"/>
            <a:ext cx="4343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t>In the example to the right a limit switch is used to detect and count when the required amount of holes are drilled.  The buzzer sounds alerting the operator that the appropriate amount of steps have been taken in the process.</a:t>
            </a:r>
            <a:endParaRPr lang="en-US" sz="2400" b="0" dirty="0"/>
          </a:p>
        </p:txBody>
      </p:sp>
    </p:spTree>
    <p:extLst>
      <p:ext uri="{BB962C8B-B14F-4D97-AF65-F5344CB8AC3E}">
        <p14:creationId xmlns:p14="http://schemas.microsoft.com/office/powerpoint/2010/main" val="598643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3D7B7AC-9B00-40EF-8511-5B4AA52EEE58}" type="slidenum">
              <a:rPr lang="en-US"/>
              <a:pPr/>
              <a:t>37</a:t>
            </a:fld>
            <a:endParaRPr lang="en-US" dirty="0"/>
          </a:p>
        </p:txBody>
      </p:sp>
      <p:sp>
        <p:nvSpPr>
          <p:cNvPr id="665602" name="Text Box 2"/>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65603" name="Rectangle 3"/>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Counting Method</a:t>
            </a:r>
            <a:endParaRPr lang="en-US" sz="4400" b="0" dirty="0">
              <a:solidFill>
                <a:schemeClr val="tx2"/>
              </a:solidFill>
            </a:endParaRPr>
          </a:p>
        </p:txBody>
      </p:sp>
      <p:sp>
        <p:nvSpPr>
          <p:cNvPr id="665604" name="Text Box 4"/>
          <p:cNvSpPr txBox="1">
            <a:spLocks noChangeArrowheads="1"/>
          </p:cNvSpPr>
          <p:nvPr/>
        </p:nvSpPr>
        <p:spPr bwMode="auto">
          <a:xfrm>
            <a:off x="762000" y="1828800"/>
            <a:ext cx="7848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Another approach is to count the number of parts or components required to complete an operation in advance.  If operators finds parts leftover using this method, they will know that something has been omitted from the process.</a:t>
            </a:r>
            <a:endParaRPr lang="en-US" sz="2400" b="0" dirty="0"/>
          </a:p>
        </p:txBody>
      </p:sp>
      <p:graphicFrame>
        <p:nvGraphicFramePr>
          <p:cNvPr id="665605" name="Object 5"/>
          <p:cNvGraphicFramePr>
            <a:graphicFrameLocks noChangeAspect="1"/>
          </p:cNvGraphicFramePr>
          <p:nvPr/>
        </p:nvGraphicFramePr>
        <p:xfrm>
          <a:off x="1219200" y="3200400"/>
          <a:ext cx="2590800" cy="2971800"/>
        </p:xfrm>
        <a:graphic>
          <a:graphicData uri="http://schemas.openxmlformats.org/presentationml/2006/ole">
            <mc:AlternateContent xmlns:mc="http://schemas.openxmlformats.org/markup-compatibility/2006">
              <mc:Choice xmlns:v="urn:schemas-microsoft-com:vml" Requires="v">
                <p:oleObj spid="_x0000_s17418" name="Clip" r:id="rId4" imgW="1191240" imgH="1824840" progId="MS_ClipArt_Gallery.2">
                  <p:embed/>
                </p:oleObj>
              </mc:Choice>
              <mc:Fallback>
                <p:oleObj name="Clip" r:id="rId4" imgW="1191240" imgH="1824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200400"/>
                        <a:ext cx="259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06" name="AutoShape 6"/>
          <p:cNvSpPr>
            <a:spLocks noChangeArrowheads="1"/>
          </p:cNvSpPr>
          <p:nvPr/>
        </p:nvSpPr>
        <p:spPr bwMode="auto">
          <a:xfrm>
            <a:off x="5562600" y="3124200"/>
            <a:ext cx="2286000" cy="1828800"/>
          </a:xfrm>
          <a:prstGeom prst="wedgeRoundRectCallout">
            <a:avLst>
              <a:gd name="adj1" fmla="val -122917"/>
              <a:gd name="adj2" fmla="val 7292"/>
              <a:gd name="adj3" fmla="val 16667"/>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0" dirty="0"/>
          </a:p>
        </p:txBody>
      </p:sp>
      <p:sp>
        <p:nvSpPr>
          <p:cNvPr id="665607" name="Text Box 7"/>
          <p:cNvSpPr txBox="1">
            <a:spLocks noChangeArrowheads="1"/>
          </p:cNvSpPr>
          <p:nvPr/>
        </p:nvSpPr>
        <p:spPr bwMode="auto">
          <a:xfrm>
            <a:off x="5715000" y="3429000"/>
            <a:ext cx="1981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“I have an extra part.  I must have omitted a step!”</a:t>
            </a:r>
            <a:endParaRPr lang="en-US" sz="2400" b="0" dirty="0"/>
          </a:p>
        </p:txBody>
      </p:sp>
    </p:spTree>
    <p:extLst>
      <p:ext uri="{BB962C8B-B14F-4D97-AF65-F5344CB8AC3E}">
        <p14:creationId xmlns:p14="http://schemas.microsoft.com/office/powerpoint/2010/main" val="189231408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3B6F7E5-501C-4039-9F52-229FBC774E09}" type="slidenum">
              <a:rPr lang="en-US"/>
              <a:pPr/>
              <a:t>38</a:t>
            </a:fld>
            <a:endParaRPr lang="en-US" dirty="0"/>
          </a:p>
        </p:txBody>
      </p:sp>
      <p:sp>
        <p:nvSpPr>
          <p:cNvPr id="667650" name="Text Box 1026"/>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67651" name="Rectangle 1027"/>
          <p:cNvSpPr>
            <a:spLocks noChangeArrowheads="1"/>
          </p:cNvSpPr>
          <p:nvPr/>
        </p:nvSpPr>
        <p:spPr bwMode="auto">
          <a:xfrm>
            <a:off x="838200" y="3429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Motion-Sequence Method</a:t>
            </a:r>
            <a:endParaRPr lang="en-US" sz="4400" b="0" dirty="0">
              <a:solidFill>
                <a:schemeClr val="tx2"/>
              </a:solidFill>
            </a:endParaRPr>
          </a:p>
        </p:txBody>
      </p:sp>
      <p:sp>
        <p:nvSpPr>
          <p:cNvPr id="667652" name="Text Box 1028"/>
          <p:cNvSpPr txBox="1">
            <a:spLocks noChangeArrowheads="1"/>
          </p:cNvSpPr>
          <p:nvPr/>
        </p:nvSpPr>
        <p:spPr bwMode="auto">
          <a:xfrm>
            <a:off x="838200" y="1744663"/>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The third poka-yoke method uses sensors to determine if a motion or a step in a process has occurred. If the step has not occurred or has occurred out of sequence, the </a:t>
            </a:r>
            <a:r>
              <a:rPr lang="en-US" b="0" dirty="0" smtClean="0"/>
              <a:t>sensor </a:t>
            </a:r>
            <a:r>
              <a:rPr lang="en-US" b="0" dirty="0"/>
              <a:t>signals a timer or other device to stop the machine and signal the operator.</a:t>
            </a:r>
            <a:endParaRPr lang="en-US" sz="2400" b="0" dirty="0"/>
          </a:p>
        </p:txBody>
      </p:sp>
      <p:sp>
        <p:nvSpPr>
          <p:cNvPr id="667653" name="Text Box 1029"/>
          <p:cNvSpPr txBox="1">
            <a:spLocks noChangeArrowheads="1"/>
          </p:cNvSpPr>
          <p:nvPr/>
        </p:nvSpPr>
        <p:spPr bwMode="auto">
          <a:xfrm>
            <a:off x="3962400" y="2971800"/>
            <a:ext cx="4800600" cy="1228725"/>
          </a:xfrm>
          <a:prstGeom prst="rect">
            <a:avLst/>
          </a:prstGeom>
          <a:solidFill>
            <a:srgbClr val="008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solidFill>
                  <a:schemeClr val="bg1"/>
                </a:solidFill>
              </a:rPr>
              <a:t>This method uses sensors and photo-electric devices connected to a timer.  If movement does not occur when required, the switch signals to stop the process or warn the operator.  </a:t>
            </a:r>
            <a:endParaRPr lang="en-US" sz="2400" b="0" dirty="0">
              <a:solidFill>
                <a:schemeClr val="bg1"/>
              </a:solidFill>
            </a:endParaRPr>
          </a:p>
        </p:txBody>
      </p:sp>
      <p:pic>
        <p:nvPicPr>
          <p:cNvPr id="667654" name="Picture 1030" descr="C:\pictures\Im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657600"/>
            <a:ext cx="3200400" cy="2398713"/>
          </a:xfrm>
          <a:prstGeom prst="rect">
            <a:avLst/>
          </a:prstGeom>
          <a:noFill/>
          <a:extLst>
            <a:ext uri="{909E8E84-426E-40DD-AFC4-6F175D3DCCD1}">
              <a14:hiddenFill xmlns:a14="http://schemas.microsoft.com/office/drawing/2010/main">
                <a:solidFill>
                  <a:srgbClr val="FFFFFF"/>
                </a:solidFill>
              </a14:hiddenFill>
            </a:ext>
          </a:extLst>
        </p:spPr>
      </p:pic>
      <p:sp>
        <p:nvSpPr>
          <p:cNvPr id="667655" name="Line 1031"/>
          <p:cNvSpPr>
            <a:spLocks noChangeShapeType="1"/>
          </p:cNvSpPr>
          <p:nvPr/>
        </p:nvSpPr>
        <p:spPr bwMode="auto">
          <a:xfrm flipH="1">
            <a:off x="1676400" y="4191000"/>
            <a:ext cx="2286000" cy="1066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769140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22CB615A-5E49-4D33-97CF-B4389C295C26}" type="slidenum">
              <a:rPr lang="en-US"/>
              <a:pPr/>
              <a:t>39</a:t>
            </a:fld>
            <a:endParaRPr lang="en-US" dirty="0"/>
          </a:p>
        </p:txBody>
      </p:sp>
      <p:sp>
        <p:nvSpPr>
          <p:cNvPr id="595970" name="Text Box 1026"/>
          <p:cNvSpPr txBox="1">
            <a:spLocks noChangeArrowheads="1"/>
          </p:cNvSpPr>
          <p:nvPr/>
        </p:nvSpPr>
        <p:spPr bwMode="auto">
          <a:xfrm>
            <a:off x="1447800" y="1843088"/>
            <a:ext cx="10668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595974" name="Rectangle 1030"/>
          <p:cNvSpPr>
            <a:spLocks noChangeArrowheads="1"/>
          </p:cNvSpPr>
          <p:nvPr/>
        </p:nvSpPr>
        <p:spPr bwMode="auto">
          <a:xfrm>
            <a:off x="838200" y="1524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4000" b="0" dirty="0">
                <a:solidFill>
                  <a:schemeClr val="tx2"/>
                </a:solidFill>
              </a:rPr>
              <a:t>Motion-Sequence Method</a:t>
            </a:r>
            <a:endParaRPr lang="en-US" sz="4400" b="0" dirty="0">
              <a:solidFill>
                <a:schemeClr val="tx2"/>
              </a:solidFill>
            </a:endParaRPr>
          </a:p>
        </p:txBody>
      </p:sp>
      <p:sp>
        <p:nvSpPr>
          <p:cNvPr id="595975" name="Text Box 1031"/>
          <p:cNvSpPr txBox="1">
            <a:spLocks noChangeArrowheads="1"/>
          </p:cNvSpPr>
          <p:nvPr/>
        </p:nvSpPr>
        <p:spPr bwMode="auto">
          <a:xfrm>
            <a:off x="762000" y="990600"/>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In order to help operators select the right parts for the right step in a process the “sequencing” aspect of the motion-step method is used.  This is especially helpful when using multiple parts that are similar in size and shape.</a:t>
            </a:r>
          </a:p>
        </p:txBody>
      </p:sp>
      <p:sp>
        <p:nvSpPr>
          <p:cNvPr id="595976" name="Text Box 1032"/>
          <p:cNvSpPr txBox="1">
            <a:spLocks noChangeArrowheads="1"/>
          </p:cNvSpPr>
          <p:nvPr/>
        </p:nvSpPr>
        <p:spPr bwMode="auto">
          <a:xfrm>
            <a:off x="609600" y="1981200"/>
            <a:ext cx="8229600" cy="1349375"/>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In this example, each step of the machine cycle is wired to an indicator board and a timer.  If each cycle of the machine is not performed within the required “time” and “sequence”, the indicator light for that step will be turned on and the machine will stop.</a:t>
            </a:r>
            <a:endParaRPr lang="en-US" sz="2400" b="0" dirty="0"/>
          </a:p>
        </p:txBody>
      </p:sp>
      <p:pic>
        <p:nvPicPr>
          <p:cNvPr id="595977" name="Picture 1033" descr="C:\pictures\Mx-015.jpg"/>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4724400" y="358140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595978" name="Text Box 1034"/>
          <p:cNvSpPr txBox="1">
            <a:spLocks noChangeArrowheads="1"/>
          </p:cNvSpPr>
          <p:nvPr/>
        </p:nvSpPr>
        <p:spPr bwMode="auto">
          <a:xfrm>
            <a:off x="4800600" y="6096000"/>
            <a:ext cx="32004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dirty="0"/>
              <a:t>Indicator Board</a:t>
            </a:r>
          </a:p>
        </p:txBody>
      </p:sp>
      <p:pic>
        <p:nvPicPr>
          <p:cNvPr id="595979" name="Picture 1035" descr="C:\pictures\Acrolo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81400"/>
            <a:ext cx="3810000" cy="2560638"/>
          </a:xfrm>
          <a:prstGeom prst="rect">
            <a:avLst/>
          </a:prstGeom>
          <a:noFill/>
          <a:extLst>
            <a:ext uri="{909E8E84-426E-40DD-AFC4-6F175D3DCCD1}">
              <a14:hiddenFill xmlns:a14="http://schemas.microsoft.com/office/drawing/2010/main">
                <a:solidFill>
                  <a:srgbClr val="FFFFFF"/>
                </a:solidFill>
              </a14:hiddenFill>
            </a:ext>
          </a:extLst>
        </p:spPr>
      </p:pic>
      <p:sp>
        <p:nvSpPr>
          <p:cNvPr id="595980" name="Text Box 1036"/>
          <p:cNvSpPr txBox="1">
            <a:spLocks noChangeArrowheads="1"/>
          </p:cNvSpPr>
          <p:nvPr/>
        </p:nvSpPr>
        <p:spPr bwMode="auto">
          <a:xfrm>
            <a:off x="1524000" y="6096000"/>
            <a:ext cx="26670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dirty="0"/>
              <a:t>Machine</a:t>
            </a:r>
          </a:p>
        </p:txBody>
      </p:sp>
      <p:sp>
        <p:nvSpPr>
          <p:cNvPr id="595981" name="Line 1037"/>
          <p:cNvSpPr>
            <a:spLocks noChangeShapeType="1"/>
          </p:cNvSpPr>
          <p:nvPr/>
        </p:nvSpPr>
        <p:spPr bwMode="auto">
          <a:xfrm>
            <a:off x="4495800" y="3124200"/>
            <a:ext cx="1219200" cy="1524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62088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Poka Yoke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2"/>
                </a:solidFill>
                <a:effectLst/>
              </a:rPr>
              <a:t>It was originally described as </a:t>
            </a:r>
            <a:r>
              <a:rPr lang="en-US" i="1" dirty="0" smtClean="0">
                <a:solidFill>
                  <a:schemeClr val="tx2"/>
                </a:solidFill>
                <a:effectLst/>
              </a:rPr>
              <a:t>baka-yoke</a:t>
            </a:r>
            <a:r>
              <a:rPr lang="en-US" dirty="0" smtClean="0">
                <a:solidFill>
                  <a:schemeClr val="tx2"/>
                </a:solidFill>
                <a:effectLst/>
              </a:rPr>
              <a:t>, but as this means "fool-proofing" (or "idiot-proofing") the name was changed to the milder </a:t>
            </a:r>
            <a:r>
              <a:rPr lang="en-US" i="1" dirty="0" smtClean="0">
                <a:solidFill>
                  <a:schemeClr val="tx2"/>
                </a:solidFill>
                <a:effectLst/>
              </a:rPr>
              <a:t>poka-yoke, i.e.,</a:t>
            </a:r>
            <a:r>
              <a:rPr lang="en-US" dirty="0" smtClean="0">
                <a:solidFill>
                  <a:schemeClr val="tx2"/>
                </a:solidFill>
                <a:effectLst/>
              </a:rPr>
              <a:t> </a:t>
            </a:r>
            <a:r>
              <a:rPr lang="en-US" dirty="0"/>
              <a:t>"error </a:t>
            </a:r>
            <a:r>
              <a:rPr lang="en-US" dirty="0" smtClean="0"/>
              <a:t>avoidance."</a:t>
            </a:r>
            <a:endParaRPr lang="en-US" dirty="0" smtClean="0">
              <a:solidFill>
                <a:schemeClr val="tx2"/>
              </a:solidFill>
              <a:effectLst/>
            </a:endParaRPr>
          </a:p>
          <a:p>
            <a:r>
              <a:rPr lang="en-US" dirty="0" smtClean="0">
                <a:solidFill>
                  <a:schemeClr val="tx2"/>
                </a:solidFill>
                <a:effectLst/>
              </a:rPr>
              <a:t>More broadly, the term can refer to any </a:t>
            </a:r>
            <a:r>
              <a:rPr lang="en-US" b="1" dirty="0" smtClean="0">
                <a:solidFill>
                  <a:schemeClr val="tx2"/>
                </a:solidFill>
                <a:effectLst/>
              </a:rPr>
              <a:t>behavior-shaping constraint</a:t>
            </a:r>
            <a:r>
              <a:rPr lang="en-US" dirty="0" smtClean="0">
                <a:solidFill>
                  <a:schemeClr val="tx2"/>
                </a:solidFill>
                <a:effectLst/>
              </a:rPr>
              <a:t> designed into a process to prevent incorrect operation by the user.</a:t>
            </a:r>
            <a:r>
              <a:rPr lang="en-US" i="1" baseline="30000" dirty="0" smtClean="0">
                <a:solidFill>
                  <a:schemeClr val="tx2"/>
                </a:solidFill>
                <a:effectLst/>
              </a:rPr>
              <a:t> </a:t>
            </a:r>
            <a:endParaRPr lang="en-US" i="1" baseline="30000" dirty="0" smtClean="0">
              <a:solidFill>
                <a:schemeClr val="tx2"/>
              </a:solidFill>
            </a:endParaRPr>
          </a:p>
          <a:p>
            <a:r>
              <a:rPr lang="en-US" dirty="0" smtClean="0">
                <a:solidFill>
                  <a:schemeClr val="tx2"/>
                </a:solidFill>
                <a:effectLst/>
              </a:rPr>
              <a:t>Similarly, a constraint that is part of the product (or service) design is considered DFM or DFX.</a:t>
            </a:r>
          </a:p>
          <a:p>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4</a:t>
            </a:fld>
            <a:endParaRPr lang="en-US" dirty="0"/>
          </a:p>
        </p:txBody>
      </p:sp>
    </p:spTree>
    <p:extLst>
      <p:ext uri="{BB962C8B-B14F-4D97-AF65-F5344CB8AC3E}">
        <p14:creationId xmlns:p14="http://schemas.microsoft.com/office/powerpoint/2010/main" val="337183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7A140368-09C0-4D3B-857E-626806826781}" type="slidenum">
              <a:rPr lang="en-US"/>
              <a:pPr/>
              <a:t>40</a:t>
            </a:fld>
            <a:endParaRPr lang="en-US" dirty="0"/>
          </a:p>
        </p:txBody>
      </p:sp>
      <p:sp>
        <p:nvSpPr>
          <p:cNvPr id="61442" name="Rectangle 2"/>
          <p:cNvSpPr>
            <a:spLocks noGrp="1" noChangeArrowheads="1"/>
          </p:cNvSpPr>
          <p:nvPr>
            <p:ph type="title"/>
          </p:nvPr>
        </p:nvSpPr>
        <p:spPr/>
        <p:txBody>
          <a:bodyPr/>
          <a:lstStyle/>
          <a:p>
            <a:pPr algn="ctr"/>
            <a:r>
              <a:rPr lang="en-US" dirty="0"/>
              <a:t>Types of Sensing Devices</a:t>
            </a:r>
          </a:p>
        </p:txBody>
      </p:sp>
      <p:sp>
        <p:nvSpPr>
          <p:cNvPr id="61443" name="Text Box 3"/>
          <p:cNvSpPr txBox="1">
            <a:spLocks noChangeArrowheads="1"/>
          </p:cNvSpPr>
          <p:nvPr/>
        </p:nvSpPr>
        <p:spPr bwMode="auto">
          <a:xfrm>
            <a:off x="762000" y="1676400"/>
            <a:ext cx="7924800" cy="24653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t>Sensing devices that are traditionally used in poka-yoke systems can be divided into three categories:</a:t>
            </a:r>
          </a:p>
          <a:p>
            <a:pPr>
              <a:spcBef>
                <a:spcPct val="50000"/>
              </a:spcBef>
            </a:pPr>
            <a:r>
              <a:rPr lang="en-US" sz="2400" b="0" dirty="0"/>
              <a:t>	1.  Physical contact devices</a:t>
            </a:r>
          </a:p>
          <a:p>
            <a:pPr>
              <a:spcBef>
                <a:spcPct val="50000"/>
              </a:spcBef>
            </a:pPr>
            <a:r>
              <a:rPr lang="en-US" sz="2400" b="0" dirty="0"/>
              <a:t>	2.  Energy sensing devices</a:t>
            </a:r>
          </a:p>
          <a:p>
            <a:pPr>
              <a:spcBef>
                <a:spcPct val="50000"/>
              </a:spcBef>
            </a:pPr>
            <a:r>
              <a:rPr lang="en-US" sz="2400" b="0" dirty="0"/>
              <a:t>	3.  Warning Sensors  </a:t>
            </a:r>
          </a:p>
        </p:txBody>
      </p:sp>
      <p:graphicFrame>
        <p:nvGraphicFramePr>
          <p:cNvPr id="61444" name="Object 4"/>
          <p:cNvGraphicFramePr>
            <a:graphicFrameLocks noChangeAspect="1"/>
          </p:cNvGraphicFramePr>
          <p:nvPr/>
        </p:nvGraphicFramePr>
        <p:xfrm>
          <a:off x="1219200" y="4267200"/>
          <a:ext cx="1790700" cy="1765300"/>
        </p:xfrm>
        <a:graphic>
          <a:graphicData uri="http://schemas.openxmlformats.org/presentationml/2006/ole">
            <mc:AlternateContent xmlns:mc="http://schemas.openxmlformats.org/markup-compatibility/2006">
              <mc:Choice xmlns:v="urn:schemas-microsoft-com:vml" Requires="v">
                <p:oleObj spid="_x0000_s18442" name="Clip" r:id="rId4" imgW="1791000" imgH="1765080" progId="MS_ClipArt_Gallery.2">
                  <p:embed/>
                </p:oleObj>
              </mc:Choice>
              <mc:Fallback>
                <p:oleObj name="Clip" r:id="rId4" imgW="1791000" imgH="1765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267200"/>
                        <a:ext cx="1790700"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5" name="Text Box 5"/>
          <p:cNvSpPr txBox="1">
            <a:spLocks noChangeArrowheads="1"/>
          </p:cNvSpPr>
          <p:nvPr/>
        </p:nvSpPr>
        <p:spPr bwMode="auto">
          <a:xfrm>
            <a:off x="3276600" y="4648200"/>
            <a:ext cx="5181600" cy="10064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Each category of sensors includes a broad range of devices that can be used depending on the process.</a:t>
            </a:r>
            <a:endParaRPr lang="en-US" sz="2400" b="0" dirty="0"/>
          </a:p>
        </p:txBody>
      </p:sp>
    </p:spTree>
    <p:extLst>
      <p:ext uri="{BB962C8B-B14F-4D97-AF65-F5344CB8AC3E}">
        <p14:creationId xmlns:p14="http://schemas.microsoft.com/office/powerpoint/2010/main" val="50345537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1C4DA5C-8929-435C-88B8-141F233BB750}" type="slidenum">
              <a:rPr lang="en-US"/>
              <a:pPr/>
              <a:t>41</a:t>
            </a:fld>
            <a:endParaRPr lang="en-US" dirty="0"/>
          </a:p>
        </p:txBody>
      </p:sp>
      <p:sp>
        <p:nvSpPr>
          <p:cNvPr id="62466" name="Rectangle 2"/>
          <p:cNvSpPr>
            <a:spLocks noGrp="1" noChangeArrowheads="1"/>
          </p:cNvSpPr>
          <p:nvPr>
            <p:ph type="title"/>
          </p:nvPr>
        </p:nvSpPr>
        <p:spPr/>
        <p:txBody>
          <a:bodyPr/>
          <a:lstStyle/>
          <a:p>
            <a:pPr algn="ctr"/>
            <a:r>
              <a:rPr lang="en-US" dirty="0"/>
              <a:t>Physical Contact Sensors</a:t>
            </a:r>
          </a:p>
        </p:txBody>
      </p:sp>
      <p:sp>
        <p:nvSpPr>
          <p:cNvPr id="62467" name="Text Box 3"/>
          <p:cNvSpPr txBox="1">
            <a:spLocks noChangeArrowheads="1"/>
          </p:cNvSpPr>
          <p:nvPr/>
        </p:nvSpPr>
        <p:spPr bwMode="auto">
          <a:xfrm>
            <a:off x="762000" y="1752600"/>
            <a:ext cx="2667000" cy="38004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t>These devices work by physically touching something.  This can be a machine part or an actual piece being manufactured.  </a:t>
            </a:r>
          </a:p>
          <a:p>
            <a:pPr>
              <a:spcBef>
                <a:spcPct val="50000"/>
              </a:spcBef>
            </a:pPr>
            <a:r>
              <a:rPr lang="en-US" sz="1800" b="0" dirty="0"/>
              <a:t>In most cases these devices send an electronic signal when they are touched.  Depending on the process, this signal can shut down the operation or give an operator a warning signal.</a:t>
            </a:r>
            <a:endParaRPr lang="en-US" sz="2400" b="0" dirty="0"/>
          </a:p>
        </p:txBody>
      </p:sp>
      <p:pic>
        <p:nvPicPr>
          <p:cNvPr id="62471" name="Picture 7" descr="C:\temp\limi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81200"/>
            <a:ext cx="5127625" cy="3886200"/>
          </a:xfrm>
          <a:prstGeom prst="rect">
            <a:avLst/>
          </a:prstGeom>
          <a:solidFill>
            <a:srgbClr val="FF0000"/>
          </a:solidFill>
          <a:ln w="38100">
            <a:solidFill>
              <a:srgbClr val="000000"/>
            </a:solidFill>
            <a:miter lim="800000"/>
            <a:headEnd/>
            <a:tailEnd/>
          </a:ln>
        </p:spPr>
      </p:pic>
    </p:spTree>
    <p:extLst>
      <p:ext uri="{BB962C8B-B14F-4D97-AF65-F5344CB8AC3E}">
        <p14:creationId xmlns:p14="http://schemas.microsoft.com/office/powerpoint/2010/main" val="15242608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D6884485-2147-4EF8-B608-DE70611A683D}" type="slidenum">
              <a:rPr lang="en-US"/>
              <a:pPr/>
              <a:t>42</a:t>
            </a:fld>
            <a:endParaRPr lang="en-US" dirty="0"/>
          </a:p>
        </p:txBody>
      </p:sp>
      <p:sp>
        <p:nvSpPr>
          <p:cNvPr id="64514" name="Rectangle 2"/>
          <p:cNvSpPr>
            <a:spLocks noGrp="1" noChangeArrowheads="1"/>
          </p:cNvSpPr>
          <p:nvPr>
            <p:ph type="title"/>
          </p:nvPr>
        </p:nvSpPr>
        <p:spPr/>
        <p:txBody>
          <a:bodyPr/>
          <a:lstStyle/>
          <a:p>
            <a:pPr algn="ctr"/>
            <a:r>
              <a:rPr lang="en-US" dirty="0"/>
              <a:t>Touch Switch</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1752600" cy="37338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6" name="Text Box 4"/>
          <p:cNvSpPr txBox="1">
            <a:spLocks noChangeArrowheads="1"/>
          </p:cNvSpPr>
          <p:nvPr/>
        </p:nvSpPr>
        <p:spPr bwMode="auto">
          <a:xfrm>
            <a:off x="2362200" y="1752600"/>
            <a:ext cx="6096000" cy="14636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Used to physically detect the presence or absence of an object or item-prevents missing parts.</a:t>
            </a:r>
          </a:p>
          <a:p>
            <a:pPr>
              <a:spcBef>
                <a:spcPct val="50000"/>
              </a:spcBef>
            </a:pPr>
            <a:r>
              <a:rPr lang="en-US" b="0" dirty="0"/>
              <a:t>Used to physically detect the height of a part or dimension.</a:t>
            </a:r>
          </a:p>
        </p:txBody>
      </p:sp>
      <p:pic>
        <p:nvPicPr>
          <p:cNvPr id="64525" name="Picture 13" descr="X:\BHStevens\Kaizen\Picture in Kaizen_K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2971800"/>
            <a:ext cx="4191000" cy="2779713"/>
          </a:xfrm>
          <a:prstGeom prst="rect">
            <a:avLst/>
          </a:prstGeom>
          <a:noFill/>
          <a:extLst>
            <a:ext uri="{909E8E84-426E-40DD-AFC4-6F175D3DCCD1}">
              <a14:hiddenFill xmlns:a14="http://schemas.microsoft.com/office/drawing/2010/main">
                <a:solidFill>
                  <a:srgbClr val="FFFFFF"/>
                </a:solidFill>
              </a14:hiddenFill>
            </a:ext>
          </a:extLst>
        </p:spPr>
      </p:pic>
      <p:sp>
        <p:nvSpPr>
          <p:cNvPr id="64526" name="Line 14"/>
          <p:cNvSpPr>
            <a:spLocks noChangeShapeType="1"/>
          </p:cNvSpPr>
          <p:nvPr/>
        </p:nvSpPr>
        <p:spPr bwMode="auto">
          <a:xfrm flipV="1">
            <a:off x="2362200" y="4191000"/>
            <a:ext cx="40386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021833009"/>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DD8B47DF-72CE-4094-93ED-9B474E0F932B}" type="slidenum">
              <a:rPr lang="en-US"/>
              <a:pPr/>
              <a:t>43</a:t>
            </a:fld>
            <a:endParaRPr lang="en-US" dirty="0"/>
          </a:p>
        </p:txBody>
      </p:sp>
      <p:sp>
        <p:nvSpPr>
          <p:cNvPr id="498690" name="Rectangle 1026"/>
          <p:cNvSpPr>
            <a:spLocks noGrp="1" noChangeArrowheads="1"/>
          </p:cNvSpPr>
          <p:nvPr>
            <p:ph type="title"/>
          </p:nvPr>
        </p:nvSpPr>
        <p:spPr/>
        <p:txBody>
          <a:bodyPr/>
          <a:lstStyle/>
          <a:p>
            <a:pPr algn="ctr"/>
            <a:r>
              <a:rPr lang="en-US" dirty="0"/>
              <a:t>Energy Sensors</a:t>
            </a:r>
          </a:p>
        </p:txBody>
      </p:sp>
      <p:sp>
        <p:nvSpPr>
          <p:cNvPr id="498691" name="Text Box 1027"/>
          <p:cNvSpPr txBox="1">
            <a:spLocks noChangeArrowheads="1"/>
          </p:cNvSpPr>
          <p:nvPr/>
        </p:nvSpPr>
        <p:spPr bwMode="auto">
          <a:xfrm>
            <a:off x="762000" y="1752600"/>
            <a:ext cx="2667000" cy="17383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t>These devices work by using energy to detect whether or not an defect has occurred.</a:t>
            </a:r>
          </a:p>
          <a:p>
            <a:pPr>
              <a:spcBef>
                <a:spcPct val="50000"/>
              </a:spcBef>
            </a:pPr>
            <a:endParaRPr lang="en-US" sz="2400" b="0" dirty="0"/>
          </a:p>
        </p:txBody>
      </p:sp>
      <p:pic>
        <p:nvPicPr>
          <p:cNvPr id="498693" name="Picture 1029" descr="C:\pictures\vibsens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28800"/>
            <a:ext cx="16065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98694" name="Picture 1030" descr="C:\pictures\S210_pic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124200"/>
            <a:ext cx="2209800" cy="1655763"/>
          </a:xfrm>
          <a:prstGeom prst="rect">
            <a:avLst/>
          </a:prstGeom>
          <a:noFill/>
          <a:extLst>
            <a:ext uri="{909E8E84-426E-40DD-AFC4-6F175D3DCCD1}">
              <a14:hiddenFill xmlns:a14="http://schemas.microsoft.com/office/drawing/2010/main">
                <a:solidFill>
                  <a:srgbClr val="FFFFFF"/>
                </a:solidFill>
              </a14:hiddenFill>
            </a:ext>
          </a:extLst>
        </p:spPr>
      </p:pic>
      <p:pic>
        <p:nvPicPr>
          <p:cNvPr id="498695" name="Picture 1031" descr="C:\pictures\velsenso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733800"/>
            <a:ext cx="1681163" cy="1833563"/>
          </a:xfrm>
          <a:prstGeom prst="rect">
            <a:avLst/>
          </a:prstGeom>
          <a:noFill/>
          <a:extLst>
            <a:ext uri="{909E8E84-426E-40DD-AFC4-6F175D3DCCD1}">
              <a14:hiddenFill xmlns:a14="http://schemas.microsoft.com/office/drawing/2010/main">
                <a:solidFill>
                  <a:srgbClr val="FFFFFF"/>
                </a:solidFill>
              </a14:hiddenFill>
            </a:ext>
          </a:extLst>
        </p:spPr>
      </p:pic>
      <p:pic>
        <p:nvPicPr>
          <p:cNvPr id="498696" name="Picture 1032" descr="C:\pictures\photoelecsens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657600"/>
            <a:ext cx="1276350" cy="2133600"/>
          </a:xfrm>
          <a:prstGeom prst="rect">
            <a:avLst/>
          </a:prstGeom>
          <a:noFill/>
          <a:extLst>
            <a:ext uri="{909E8E84-426E-40DD-AFC4-6F175D3DCCD1}">
              <a14:hiddenFill xmlns:a14="http://schemas.microsoft.com/office/drawing/2010/main">
                <a:solidFill>
                  <a:srgbClr val="FFFFFF"/>
                </a:solidFill>
              </a14:hiddenFill>
            </a:ext>
          </a:extLst>
        </p:spPr>
      </p:pic>
      <p:sp>
        <p:nvSpPr>
          <p:cNvPr id="498697" name="Text Box 1033"/>
          <p:cNvSpPr txBox="1">
            <a:spLocks noChangeArrowheads="1"/>
          </p:cNvSpPr>
          <p:nvPr/>
        </p:nvSpPr>
        <p:spPr bwMode="auto">
          <a:xfrm>
            <a:off x="6248400" y="4953000"/>
            <a:ext cx="22098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Fiber optic</a:t>
            </a:r>
          </a:p>
        </p:txBody>
      </p:sp>
      <p:sp>
        <p:nvSpPr>
          <p:cNvPr id="498698" name="Text Box 1034"/>
          <p:cNvSpPr txBox="1">
            <a:spLocks noChangeArrowheads="1"/>
          </p:cNvSpPr>
          <p:nvPr/>
        </p:nvSpPr>
        <p:spPr bwMode="auto">
          <a:xfrm>
            <a:off x="3886200" y="5867400"/>
            <a:ext cx="19050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Photoelectric</a:t>
            </a:r>
          </a:p>
        </p:txBody>
      </p:sp>
      <p:sp>
        <p:nvSpPr>
          <p:cNvPr id="498699" name="Text Box 1035"/>
          <p:cNvSpPr txBox="1">
            <a:spLocks noChangeArrowheads="1"/>
          </p:cNvSpPr>
          <p:nvPr/>
        </p:nvSpPr>
        <p:spPr bwMode="auto">
          <a:xfrm>
            <a:off x="1066800" y="5562600"/>
            <a:ext cx="22098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dirty="0"/>
              <a:t>Vibration</a:t>
            </a:r>
          </a:p>
        </p:txBody>
      </p:sp>
    </p:spTree>
    <p:extLst>
      <p:ext uri="{BB962C8B-B14F-4D97-AF65-F5344CB8AC3E}">
        <p14:creationId xmlns:p14="http://schemas.microsoft.com/office/powerpoint/2010/main" val="972836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F0028D60-86FF-44AE-9315-5C5C8CAD5272}" type="slidenum">
              <a:rPr lang="en-US"/>
              <a:pPr/>
              <a:t>44</a:t>
            </a:fld>
            <a:endParaRPr lang="en-US" dirty="0"/>
          </a:p>
        </p:txBody>
      </p:sp>
      <p:sp>
        <p:nvSpPr>
          <p:cNvPr id="497666" name="Rectangle 1026"/>
          <p:cNvSpPr>
            <a:spLocks noGrp="1" noChangeArrowheads="1"/>
          </p:cNvSpPr>
          <p:nvPr>
            <p:ph type="title"/>
          </p:nvPr>
        </p:nvSpPr>
        <p:spPr/>
        <p:txBody>
          <a:bodyPr/>
          <a:lstStyle/>
          <a:p>
            <a:r>
              <a:rPr lang="en-US" dirty="0"/>
              <a:t>	Warning Sensors</a:t>
            </a:r>
          </a:p>
        </p:txBody>
      </p:sp>
      <p:sp>
        <p:nvSpPr>
          <p:cNvPr id="497667" name="Text Box 1027"/>
          <p:cNvSpPr txBox="1">
            <a:spLocks noChangeArrowheads="1"/>
          </p:cNvSpPr>
          <p:nvPr/>
        </p:nvSpPr>
        <p:spPr bwMode="auto">
          <a:xfrm>
            <a:off x="914400" y="1905000"/>
            <a:ext cx="2895600" cy="31146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dirty="0"/>
              <a:t>Warning sensors signal the operator that there is a problem.  These sensors use colors, alarms, lights to get the workers attention !</a:t>
            </a:r>
          </a:p>
          <a:p>
            <a:pPr>
              <a:spcBef>
                <a:spcPct val="50000"/>
              </a:spcBef>
            </a:pPr>
            <a:endParaRPr lang="en-US" sz="1800" b="0" dirty="0"/>
          </a:p>
          <a:p>
            <a:pPr>
              <a:spcBef>
                <a:spcPct val="50000"/>
              </a:spcBef>
            </a:pPr>
            <a:r>
              <a:rPr lang="en-US" sz="1800" b="0" dirty="0"/>
              <a:t>These sensors may be used in conjunction with a contact or energy sensor to get the operators attention.</a:t>
            </a:r>
          </a:p>
        </p:txBody>
      </p:sp>
      <p:pic>
        <p:nvPicPr>
          <p:cNvPr id="497669" name="Picture 1029" descr="C:\pictures\Mx-002.jpg"/>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3810000" y="1752600"/>
            <a:ext cx="2057400" cy="1822450"/>
          </a:xfrm>
          <a:prstGeom prst="rect">
            <a:avLst/>
          </a:prstGeom>
          <a:noFill/>
          <a:extLst>
            <a:ext uri="{909E8E84-426E-40DD-AFC4-6F175D3DCCD1}">
              <a14:hiddenFill xmlns:a14="http://schemas.microsoft.com/office/drawing/2010/main">
                <a:solidFill>
                  <a:srgbClr val="FFFFFF"/>
                </a:solidFill>
              </a14:hiddenFill>
            </a:ext>
          </a:extLst>
        </p:spPr>
      </p:pic>
      <p:pic>
        <p:nvPicPr>
          <p:cNvPr id="497670" name="Picture 1030" descr="C:\pictures\Mx-015.jpg"/>
          <p:cNvPicPr>
            <a:picLocks noChangeAspect="1" noChangeArrowheads="1"/>
          </p:cNvPicPr>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6096000" y="3505200"/>
            <a:ext cx="25146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497671" name="Picture 1031" descr="C:\pictures\Mx-016.jpg"/>
          <p:cNvPicPr>
            <a:picLocks noChangeAspect="1" noChangeArrowheads="1"/>
          </p:cNvPicPr>
          <p:nvPr/>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4038600" y="3810000"/>
            <a:ext cx="1771650" cy="2362200"/>
          </a:xfrm>
          <a:prstGeom prst="rect">
            <a:avLst/>
          </a:prstGeom>
          <a:noFill/>
          <a:extLst>
            <a:ext uri="{909E8E84-426E-40DD-AFC4-6F175D3DCCD1}">
              <a14:hiddenFill xmlns:a14="http://schemas.microsoft.com/office/drawing/2010/main">
                <a:solidFill>
                  <a:srgbClr val="FFFFFF"/>
                </a:solidFill>
              </a14:hiddenFill>
            </a:ext>
          </a:extLst>
        </p:spPr>
      </p:pic>
      <p:sp>
        <p:nvSpPr>
          <p:cNvPr id="497672" name="Text Box 1032"/>
          <p:cNvSpPr txBox="1">
            <a:spLocks noChangeArrowheads="1"/>
          </p:cNvSpPr>
          <p:nvPr/>
        </p:nvSpPr>
        <p:spPr bwMode="auto">
          <a:xfrm>
            <a:off x="6096000" y="1752600"/>
            <a:ext cx="19050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Color Code</a:t>
            </a:r>
          </a:p>
        </p:txBody>
      </p:sp>
      <p:sp>
        <p:nvSpPr>
          <p:cNvPr id="497674" name="Text Box 1034"/>
          <p:cNvSpPr txBox="1">
            <a:spLocks noChangeArrowheads="1"/>
          </p:cNvSpPr>
          <p:nvPr/>
        </p:nvSpPr>
        <p:spPr bwMode="auto">
          <a:xfrm>
            <a:off x="1676400" y="5715000"/>
            <a:ext cx="22860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dirty="0"/>
              <a:t>Lights</a:t>
            </a:r>
          </a:p>
        </p:txBody>
      </p:sp>
      <p:sp>
        <p:nvSpPr>
          <p:cNvPr id="497676" name="Text Box 1036"/>
          <p:cNvSpPr txBox="1">
            <a:spLocks noChangeArrowheads="1"/>
          </p:cNvSpPr>
          <p:nvPr/>
        </p:nvSpPr>
        <p:spPr bwMode="auto">
          <a:xfrm>
            <a:off x="6400800" y="5410200"/>
            <a:ext cx="2057400" cy="10064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Lights connected to Micro switches &amp; timers</a:t>
            </a:r>
          </a:p>
        </p:txBody>
      </p:sp>
    </p:spTree>
    <p:extLst>
      <p:ext uri="{BB962C8B-B14F-4D97-AF65-F5344CB8AC3E}">
        <p14:creationId xmlns:p14="http://schemas.microsoft.com/office/powerpoint/2010/main" val="3916144310"/>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BFF495-3592-4266-A736-0BAB12F897F2}" type="slidenum">
              <a:rPr lang="en-US"/>
              <a:pPr/>
              <a:t>45</a:t>
            </a:fld>
            <a:endParaRPr lang="en-US" dirty="0"/>
          </a:p>
        </p:txBody>
      </p:sp>
      <p:sp>
        <p:nvSpPr>
          <p:cNvPr id="269314" name="Rectangle 2"/>
          <p:cNvSpPr>
            <a:spLocks noChangeArrowheads="1"/>
          </p:cNvSpPr>
          <p:nvPr/>
        </p:nvSpPr>
        <p:spPr bwMode="auto">
          <a:xfrm>
            <a:off x="762000" y="381000"/>
            <a:ext cx="7924800" cy="1219200"/>
          </a:xfrm>
          <a:prstGeom prst="rect">
            <a:avLst/>
          </a:prstGeom>
          <a:solidFill>
            <a:schemeClr va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69315" name="Rectangle 3"/>
          <p:cNvSpPr>
            <a:spLocks noGrp="1" noChangeArrowheads="1"/>
          </p:cNvSpPr>
          <p:nvPr>
            <p:ph type="ctrTitle"/>
          </p:nvPr>
        </p:nvSpPr>
        <p:spPr>
          <a:xfrm>
            <a:off x="914400" y="533400"/>
            <a:ext cx="7772400" cy="838200"/>
          </a:xfrm>
          <a:noFill/>
          <a:ln/>
        </p:spPr>
        <p:txBody>
          <a:bodyPr>
            <a:normAutofit fontScale="90000"/>
          </a:bodyPr>
          <a:lstStyle/>
          <a:p>
            <a:r>
              <a:rPr lang="en-US" sz="2800" dirty="0"/>
              <a:t>To prevent mistakes, develop error proofing devices</a:t>
            </a:r>
            <a:br>
              <a:rPr lang="en-US" sz="2800" dirty="0"/>
            </a:br>
            <a:r>
              <a:rPr lang="en-US" sz="2800" dirty="0"/>
              <a:t>POKA-YOKE </a:t>
            </a:r>
            <a:br>
              <a:rPr lang="en-US" sz="2800" dirty="0"/>
            </a:br>
            <a:r>
              <a:rPr lang="en-US" sz="2400" dirty="0"/>
              <a:t>to avoid (yokeru) inadvertent errors (poka)</a:t>
            </a:r>
          </a:p>
        </p:txBody>
      </p:sp>
      <p:sp>
        <p:nvSpPr>
          <p:cNvPr id="269316" name="Rectangle 4"/>
          <p:cNvSpPr>
            <a:spLocks noGrp="1" noChangeArrowheads="1"/>
          </p:cNvSpPr>
          <p:nvPr>
            <p:ph type="subTitle" idx="1"/>
          </p:nvPr>
        </p:nvSpPr>
        <p:spPr>
          <a:xfrm>
            <a:off x="1981200" y="2438400"/>
            <a:ext cx="5715000" cy="3657600"/>
          </a:xfrm>
          <a:noFill/>
          <a:ln/>
        </p:spPr>
        <p:txBody>
          <a:bodyPr>
            <a:normAutofit fontScale="92500"/>
          </a:bodyPr>
          <a:lstStyle/>
          <a:p>
            <a:pPr marL="342900" indent="-342900" algn="l">
              <a:lnSpc>
                <a:spcPct val="150000"/>
              </a:lnSpc>
              <a:buClr>
                <a:srgbClr val="FF0000"/>
              </a:buClr>
              <a:buFont typeface="Monotype Sorts" pitchFamily="2" charset="2"/>
              <a:buChar char="n"/>
            </a:pPr>
            <a:r>
              <a:rPr lang="en-US" sz="2800" dirty="0"/>
              <a:t>Checklists</a:t>
            </a:r>
          </a:p>
          <a:p>
            <a:pPr marL="342900" indent="-342900" algn="l">
              <a:lnSpc>
                <a:spcPct val="150000"/>
              </a:lnSpc>
              <a:buClr>
                <a:srgbClr val="FF0000"/>
              </a:buClr>
              <a:buFont typeface="Monotype Sorts" pitchFamily="2" charset="2"/>
              <a:buChar char="n"/>
            </a:pPr>
            <a:r>
              <a:rPr lang="en-US" sz="2800" dirty="0"/>
              <a:t>Dowel and locating pins</a:t>
            </a:r>
          </a:p>
          <a:p>
            <a:pPr marL="342900" indent="-342900" algn="l">
              <a:lnSpc>
                <a:spcPct val="150000"/>
              </a:lnSpc>
              <a:buClr>
                <a:srgbClr val="FF0000"/>
              </a:buClr>
              <a:buFont typeface="Monotype Sorts" pitchFamily="2" charset="2"/>
              <a:buChar char="n"/>
            </a:pPr>
            <a:r>
              <a:rPr lang="en-US" sz="2800" dirty="0"/>
              <a:t>Error &amp; alarm detectors</a:t>
            </a:r>
          </a:p>
          <a:p>
            <a:pPr marL="342900" indent="-342900" algn="l">
              <a:lnSpc>
                <a:spcPct val="150000"/>
              </a:lnSpc>
              <a:buClr>
                <a:srgbClr val="FF0000"/>
              </a:buClr>
              <a:buFont typeface="Monotype Sorts" pitchFamily="2" charset="2"/>
              <a:buChar char="n"/>
            </a:pPr>
            <a:r>
              <a:rPr lang="en-US" sz="2800" dirty="0"/>
              <a:t>Limit or touch switches</a:t>
            </a:r>
          </a:p>
          <a:p>
            <a:pPr marL="342900" indent="-342900" algn="l">
              <a:lnSpc>
                <a:spcPct val="150000"/>
              </a:lnSpc>
              <a:buClr>
                <a:srgbClr val="FF0000"/>
              </a:buClr>
              <a:buFont typeface="Monotype Sorts" pitchFamily="2" charset="2"/>
              <a:buChar char="n"/>
            </a:pPr>
            <a:r>
              <a:rPr lang="en-US" sz="2800" dirty="0"/>
              <a:t>Detectors, readers, meters, counters</a:t>
            </a:r>
          </a:p>
          <a:p>
            <a:pPr marL="342900" indent="-342900" algn="l">
              <a:lnSpc>
                <a:spcPct val="150000"/>
              </a:lnSpc>
              <a:buClr>
                <a:srgbClr val="FF0000"/>
              </a:buClr>
              <a:buFont typeface="Monotype Sorts" pitchFamily="2" charset="2"/>
              <a:buChar char="n"/>
            </a:pPr>
            <a:endParaRPr lang="en-US" sz="2800" dirty="0"/>
          </a:p>
        </p:txBody>
      </p:sp>
    </p:spTree>
    <p:extLst>
      <p:ext uri="{BB962C8B-B14F-4D97-AF65-F5344CB8AC3E}">
        <p14:creationId xmlns:p14="http://schemas.microsoft.com/office/powerpoint/2010/main" val="2863420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EB4E5F7-0B7E-457E-9A80-81929D76A02E}" type="slidenum">
              <a:rPr lang="en-US"/>
              <a:pPr/>
              <a:t>46</a:t>
            </a:fld>
            <a:endParaRPr lang="en-US" dirty="0"/>
          </a:p>
        </p:txBody>
      </p:sp>
      <p:sp>
        <p:nvSpPr>
          <p:cNvPr id="295938" name="Rectangle 2"/>
          <p:cNvSpPr>
            <a:spLocks noChangeArrowheads="1"/>
          </p:cNvSpPr>
          <p:nvPr/>
        </p:nvSpPr>
        <p:spPr bwMode="auto">
          <a:xfrm>
            <a:off x="773373" y="381000"/>
            <a:ext cx="7924800" cy="1066800"/>
          </a:xfrm>
          <a:prstGeom prst="rect">
            <a:avLst/>
          </a:prstGeom>
          <a:solidFill>
            <a:schemeClr va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95939" name="Rectangle 3"/>
          <p:cNvSpPr>
            <a:spLocks noGrp="1" noChangeArrowheads="1"/>
          </p:cNvSpPr>
          <p:nvPr>
            <p:ph type="ctrTitle"/>
          </p:nvPr>
        </p:nvSpPr>
        <p:spPr>
          <a:xfrm>
            <a:off x="990600" y="457200"/>
            <a:ext cx="7772400" cy="838200"/>
          </a:xfrm>
          <a:noFill/>
          <a:ln/>
        </p:spPr>
        <p:txBody>
          <a:bodyPr>
            <a:normAutofit fontScale="90000"/>
          </a:bodyPr>
          <a:lstStyle/>
          <a:p>
            <a:pPr algn="ctr"/>
            <a:r>
              <a:rPr lang="en-US" sz="2800" dirty="0"/>
              <a:t>Two types of error proofing devices</a:t>
            </a:r>
            <a:br>
              <a:rPr lang="en-US" sz="2800" dirty="0"/>
            </a:br>
            <a:r>
              <a:rPr lang="en-US" sz="2800" dirty="0"/>
              <a:t>POKA-YOKE</a:t>
            </a:r>
            <a:endParaRPr lang="en-US" sz="2400" dirty="0"/>
          </a:p>
        </p:txBody>
      </p:sp>
      <p:sp>
        <p:nvSpPr>
          <p:cNvPr id="295940" name="Rectangle 4"/>
          <p:cNvSpPr>
            <a:spLocks noGrp="1" noChangeArrowheads="1"/>
          </p:cNvSpPr>
          <p:nvPr>
            <p:ph type="subTitle" idx="1"/>
          </p:nvPr>
        </p:nvSpPr>
        <p:spPr>
          <a:xfrm>
            <a:off x="1371600" y="2438400"/>
            <a:ext cx="6934200" cy="3657600"/>
          </a:xfrm>
          <a:noFill/>
          <a:ln/>
        </p:spPr>
        <p:txBody>
          <a:bodyPr/>
          <a:lstStyle/>
          <a:p>
            <a:pPr marL="342900" indent="-342900" algn="l">
              <a:lnSpc>
                <a:spcPct val="130000"/>
              </a:lnSpc>
              <a:buClr>
                <a:srgbClr val="FF0000"/>
              </a:buClr>
              <a:buFont typeface="Monotype Sorts" pitchFamily="2" charset="2"/>
              <a:buChar char="n"/>
            </a:pPr>
            <a:r>
              <a:rPr lang="en-US" sz="2800" u="sng" dirty="0"/>
              <a:t>Control</a:t>
            </a:r>
            <a:r>
              <a:rPr lang="en-US" sz="2800" dirty="0"/>
              <a:t> - eliminates the possibility of a mistake to occur (automatic machine shutdown)</a:t>
            </a:r>
          </a:p>
          <a:p>
            <a:pPr marL="342900" indent="-342900" algn="l">
              <a:lnSpc>
                <a:spcPct val="130000"/>
              </a:lnSpc>
              <a:buClr>
                <a:srgbClr val="FF0000"/>
              </a:buClr>
              <a:buFont typeface="Monotype Sorts" pitchFamily="2" charset="2"/>
              <a:buChar char="n"/>
            </a:pPr>
            <a:endParaRPr lang="en-US" sz="1000" dirty="0"/>
          </a:p>
          <a:p>
            <a:pPr marL="342900" indent="-342900" algn="l">
              <a:lnSpc>
                <a:spcPct val="130000"/>
              </a:lnSpc>
              <a:buClr>
                <a:srgbClr val="FF0000"/>
              </a:buClr>
              <a:buFont typeface="Monotype Sorts" pitchFamily="2" charset="2"/>
              <a:buChar char="n"/>
            </a:pPr>
            <a:r>
              <a:rPr lang="en-US" sz="2800" u="sng" dirty="0"/>
              <a:t>Warning</a:t>
            </a:r>
            <a:r>
              <a:rPr lang="en-US" sz="2800" dirty="0"/>
              <a:t> - signals that a mistake can occur (blinking light, alarm, etc.)</a:t>
            </a:r>
          </a:p>
        </p:txBody>
      </p:sp>
      <p:graphicFrame>
        <p:nvGraphicFramePr>
          <p:cNvPr id="295941" name="Object 5"/>
          <p:cNvGraphicFramePr>
            <a:graphicFrameLocks noChangeAspect="1"/>
          </p:cNvGraphicFramePr>
          <p:nvPr/>
        </p:nvGraphicFramePr>
        <p:xfrm>
          <a:off x="6096000" y="5257800"/>
          <a:ext cx="1066800" cy="950913"/>
        </p:xfrm>
        <a:graphic>
          <a:graphicData uri="http://schemas.openxmlformats.org/presentationml/2006/ole">
            <mc:AlternateContent xmlns:mc="http://schemas.openxmlformats.org/markup-compatibility/2006">
              <mc:Choice xmlns:v="urn:schemas-microsoft-com:vml" Requires="v">
                <p:oleObj spid="_x0000_s19474" name="Drawing" r:id="rId4" imgW="1314360" imgH="1171440" progId="WPDraw30.Drawing">
                  <p:embed/>
                </p:oleObj>
              </mc:Choice>
              <mc:Fallback>
                <p:oleObj name="Drawing" r:id="rId4" imgW="1314360" imgH="1171440"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257800"/>
                        <a:ext cx="1066800" cy="950913"/>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2" name="Object 6"/>
          <p:cNvGraphicFramePr>
            <a:graphicFrameLocks noChangeAspect="1"/>
          </p:cNvGraphicFramePr>
          <p:nvPr/>
        </p:nvGraphicFramePr>
        <p:xfrm>
          <a:off x="7391400" y="5257800"/>
          <a:ext cx="1066800" cy="750888"/>
        </p:xfrm>
        <a:graphic>
          <a:graphicData uri="http://schemas.openxmlformats.org/presentationml/2006/ole">
            <mc:AlternateContent xmlns:mc="http://schemas.openxmlformats.org/markup-compatibility/2006">
              <mc:Choice xmlns:v="urn:schemas-microsoft-com:vml" Requires="v">
                <p:oleObj spid="_x0000_s19475" name="Drawing" r:id="rId6" imgW="1828800" imgH="1285920" progId="WPDraw30.Drawing">
                  <p:embed/>
                </p:oleObj>
              </mc:Choice>
              <mc:Fallback>
                <p:oleObj name="Drawing" r:id="rId6" imgW="1828800" imgH="1285920" progId="WPDraw30.Drawing">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5257800"/>
                        <a:ext cx="1066800" cy="750888"/>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1114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Who Develops Poka Yokes?</a:t>
            </a:r>
            <a:endParaRPr lang="en-US" dirty="0">
              <a:solidFill>
                <a:schemeClr val="tx2"/>
              </a:solidFill>
            </a:endParaRPr>
          </a:p>
        </p:txBody>
      </p:sp>
      <p:sp>
        <p:nvSpPr>
          <p:cNvPr id="3" name="Content Placeholder 2"/>
          <p:cNvSpPr>
            <a:spLocks noGrp="1"/>
          </p:cNvSpPr>
          <p:nvPr>
            <p:ph idx="1"/>
          </p:nvPr>
        </p:nvSpPr>
        <p:spPr/>
        <p:txBody>
          <a:bodyPr/>
          <a:lstStyle/>
          <a:p>
            <a:r>
              <a:rPr lang="en-GB" dirty="0" smtClean="0"/>
              <a:t>Here's </a:t>
            </a:r>
            <a:r>
              <a:rPr lang="en-GB" dirty="0"/>
              <a:t>the beauty of the methods...anyone, from manager to line supervisor to line employee can develop a poka yoke.  </a:t>
            </a:r>
            <a:endParaRPr lang="en-GB" dirty="0" smtClean="0"/>
          </a:p>
          <a:p>
            <a:r>
              <a:rPr lang="en-GB" dirty="0" smtClean="0"/>
              <a:t>All </a:t>
            </a:r>
            <a:r>
              <a:rPr lang="en-GB" dirty="0"/>
              <a:t>it takes is the empowerment of employees, as well as a little instruction </a:t>
            </a:r>
            <a:r>
              <a:rPr lang="en-GB" dirty="0" smtClean="0"/>
              <a:t>about </a:t>
            </a:r>
            <a:r>
              <a:rPr lang="en-GB" dirty="0"/>
              <a:t>what makes a good poka yoke.</a:t>
            </a:r>
            <a:endParaRPr lang="en-US" dirty="0"/>
          </a:p>
          <a:p>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47</a:t>
            </a:fld>
            <a:endParaRPr lang="en-US" dirty="0"/>
          </a:p>
        </p:txBody>
      </p:sp>
    </p:spTree>
    <p:extLst>
      <p:ext uri="{BB962C8B-B14F-4D97-AF65-F5344CB8AC3E}">
        <p14:creationId xmlns:p14="http://schemas.microsoft.com/office/powerpoint/2010/main" val="3590227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B2AB22F-4E75-4C70-A1FA-364CAD93FDAC}" type="slidenum">
              <a:rPr lang="en-US"/>
              <a:pPr/>
              <a:t>48</a:t>
            </a:fld>
            <a:endParaRPr lang="en-US" dirty="0"/>
          </a:p>
        </p:txBody>
      </p:sp>
      <p:sp>
        <p:nvSpPr>
          <p:cNvPr id="355330" name="Rectangle 2"/>
          <p:cNvSpPr>
            <a:spLocks noChangeArrowheads="1"/>
          </p:cNvSpPr>
          <p:nvPr/>
        </p:nvSpPr>
        <p:spPr bwMode="auto">
          <a:xfrm>
            <a:off x="685800" y="381000"/>
            <a:ext cx="7924800" cy="1066800"/>
          </a:xfrm>
          <a:prstGeom prst="rect">
            <a:avLst/>
          </a:prstGeom>
          <a:solidFill>
            <a:schemeClr va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355331" name="Rectangle 3"/>
          <p:cNvSpPr>
            <a:spLocks noGrp="1" noChangeArrowheads="1"/>
          </p:cNvSpPr>
          <p:nvPr>
            <p:ph type="ctrTitle"/>
          </p:nvPr>
        </p:nvSpPr>
        <p:spPr>
          <a:xfrm>
            <a:off x="838200" y="381000"/>
            <a:ext cx="7772400" cy="838200"/>
          </a:xfrm>
          <a:noFill/>
          <a:ln/>
        </p:spPr>
        <p:txBody>
          <a:bodyPr/>
          <a:lstStyle/>
          <a:p>
            <a:pPr algn="ctr"/>
            <a:r>
              <a:rPr lang="en-US" sz="2800" dirty="0"/>
              <a:t> </a:t>
            </a:r>
            <a:r>
              <a:rPr lang="en-US" dirty="0"/>
              <a:t>3 Rules of POKA-YOKE</a:t>
            </a:r>
            <a:r>
              <a:rPr lang="en-US" sz="2800" dirty="0"/>
              <a:t> </a:t>
            </a:r>
            <a:endParaRPr lang="en-US" sz="2400" dirty="0"/>
          </a:p>
        </p:txBody>
      </p:sp>
      <p:sp>
        <p:nvSpPr>
          <p:cNvPr id="355332" name="Rectangle 4"/>
          <p:cNvSpPr>
            <a:spLocks noGrp="1" noChangeArrowheads="1"/>
          </p:cNvSpPr>
          <p:nvPr>
            <p:ph type="subTitle" idx="1"/>
          </p:nvPr>
        </p:nvSpPr>
        <p:spPr>
          <a:xfrm>
            <a:off x="1981200" y="2438400"/>
            <a:ext cx="5715000" cy="3657600"/>
          </a:xfrm>
          <a:solidFill>
            <a:schemeClr val="accent1">
              <a:lumMod val="20000"/>
              <a:lumOff val="80000"/>
            </a:schemeClr>
          </a:solidFill>
          <a:ln/>
        </p:spPr>
        <p:txBody>
          <a:bodyPr/>
          <a:lstStyle/>
          <a:p>
            <a:pPr marL="457200" indent="-457200" algn="l">
              <a:lnSpc>
                <a:spcPct val="120000"/>
              </a:lnSpc>
              <a:buClr>
                <a:srgbClr val="996633"/>
              </a:buClr>
              <a:buFont typeface="Wingdings" pitchFamily="2" charset="2"/>
              <a:buChar char="Ø"/>
            </a:pPr>
            <a:r>
              <a:rPr lang="en-US" sz="2800" b="1" dirty="0"/>
              <a:t>Don’t wait for the perfect POKA-YOKE. Do it now!</a:t>
            </a:r>
          </a:p>
          <a:p>
            <a:pPr marL="457200" indent="-457200" algn="l">
              <a:lnSpc>
                <a:spcPct val="120000"/>
              </a:lnSpc>
              <a:buClr>
                <a:srgbClr val="996633"/>
              </a:buClr>
              <a:buFont typeface="Wingdings" pitchFamily="2" charset="2"/>
              <a:buChar char="Ø"/>
            </a:pPr>
            <a:r>
              <a:rPr lang="en-US" sz="2800" b="1" dirty="0"/>
              <a:t>If your POKA-YOKE idea has better than 50% chance to succeed…Do it!</a:t>
            </a:r>
          </a:p>
          <a:p>
            <a:pPr marL="457200" indent="-457200" algn="l">
              <a:lnSpc>
                <a:spcPct val="120000"/>
              </a:lnSpc>
              <a:buClr>
                <a:srgbClr val="996633"/>
              </a:buClr>
              <a:buFont typeface="Wingdings" pitchFamily="2" charset="2"/>
              <a:buChar char="Ø"/>
            </a:pPr>
            <a:r>
              <a:rPr lang="en-US" sz="2800" b="1" dirty="0"/>
              <a:t>Do it now….improve </a:t>
            </a:r>
            <a:r>
              <a:rPr lang="en-US" sz="2800" b="1" dirty="0" smtClean="0"/>
              <a:t>quality!</a:t>
            </a:r>
            <a:endParaRPr lang="en-US" sz="2800" b="1" dirty="0"/>
          </a:p>
          <a:p>
            <a:pPr marL="342900" indent="-342900" algn="l">
              <a:lnSpc>
                <a:spcPct val="120000"/>
              </a:lnSpc>
              <a:buFont typeface="Monotype Sorts" pitchFamily="2" charset="2"/>
              <a:buChar char="n"/>
            </a:pPr>
            <a:endParaRPr lang="en-US" sz="2800" dirty="0"/>
          </a:p>
        </p:txBody>
      </p:sp>
    </p:spTree>
    <p:extLst>
      <p:ext uri="{BB962C8B-B14F-4D97-AF65-F5344CB8AC3E}">
        <p14:creationId xmlns:p14="http://schemas.microsoft.com/office/powerpoint/2010/main" val="3726192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DFM and DFX</a:t>
            </a:r>
            <a:endParaRPr lang="en-US" dirty="0"/>
          </a:p>
        </p:txBody>
      </p:sp>
      <p:sp>
        <p:nvSpPr>
          <p:cNvPr id="5" name="Text Placeholder 4"/>
          <p:cNvSpPr>
            <a:spLocks noGrp="1"/>
          </p:cNvSpPr>
          <p:nvPr>
            <p:ph type="body" idx="1"/>
          </p:nvPr>
        </p:nvSpPr>
        <p:spPr/>
        <p:txBody>
          <a:bodyPr/>
          <a:lstStyle/>
          <a:p>
            <a:r>
              <a:rPr lang="en-US" dirty="0" smtClean="0"/>
              <a:t>DFM</a:t>
            </a:r>
            <a:endParaRPr lang="en-US" dirty="0"/>
          </a:p>
        </p:txBody>
      </p:sp>
      <p:sp>
        <p:nvSpPr>
          <p:cNvPr id="6" name="Content Placeholder 5"/>
          <p:cNvSpPr>
            <a:spLocks noGrp="1"/>
          </p:cNvSpPr>
          <p:nvPr>
            <p:ph sz="half" idx="2"/>
          </p:nvPr>
        </p:nvSpPr>
        <p:spPr/>
        <p:txBody>
          <a:bodyPr/>
          <a:lstStyle/>
          <a:p>
            <a:r>
              <a:rPr lang="en-US" b="1" dirty="0" smtClean="0">
                <a:effectLst/>
              </a:rPr>
              <a:t>Design for manufacturability</a:t>
            </a:r>
            <a:r>
              <a:rPr lang="en-US" dirty="0" smtClean="0">
                <a:effectLst/>
              </a:rPr>
              <a:t> (also sometimes known as </a:t>
            </a:r>
            <a:r>
              <a:rPr lang="en-US" b="1" dirty="0" smtClean="0">
                <a:effectLst/>
              </a:rPr>
              <a:t>design for manufacturing</a:t>
            </a:r>
            <a:r>
              <a:rPr lang="en-US" dirty="0" smtClean="0">
                <a:effectLst/>
              </a:rPr>
              <a:t>)- (DFM) is the general engineering art of designing products in such a way that they are easy to manufacture.</a:t>
            </a:r>
            <a:endParaRPr lang="en-US" dirty="0"/>
          </a:p>
        </p:txBody>
      </p:sp>
      <p:sp>
        <p:nvSpPr>
          <p:cNvPr id="7" name="Text Placeholder 6"/>
          <p:cNvSpPr>
            <a:spLocks noGrp="1"/>
          </p:cNvSpPr>
          <p:nvPr>
            <p:ph type="body" sz="quarter" idx="3"/>
          </p:nvPr>
        </p:nvSpPr>
        <p:spPr/>
        <p:txBody>
          <a:bodyPr/>
          <a:lstStyle/>
          <a:p>
            <a:r>
              <a:rPr lang="en-US" dirty="0" smtClean="0"/>
              <a:t>DFX</a:t>
            </a:r>
            <a:endParaRPr lang="en-US" dirty="0"/>
          </a:p>
        </p:txBody>
      </p:sp>
      <p:sp>
        <p:nvSpPr>
          <p:cNvPr id="8" name="Content Placeholder 7"/>
          <p:cNvSpPr>
            <a:spLocks noGrp="1"/>
          </p:cNvSpPr>
          <p:nvPr>
            <p:ph sz="quarter" idx="4"/>
          </p:nvPr>
        </p:nvSpPr>
        <p:spPr/>
        <p:txBody>
          <a:bodyPr>
            <a:normAutofit lnSpcReduction="10000"/>
          </a:bodyPr>
          <a:lstStyle/>
          <a:p>
            <a:r>
              <a:rPr lang="en-US" b="1" dirty="0" smtClean="0">
                <a:effectLst/>
              </a:rPr>
              <a:t>Design for X</a:t>
            </a:r>
            <a:r>
              <a:rPr lang="en-US" dirty="0" smtClean="0">
                <a:effectLst/>
              </a:rPr>
              <a:t>, is when a design guideline addresses a particular issue that is caused by, or affects the characteristics of a product. </a:t>
            </a:r>
          </a:p>
          <a:p>
            <a:r>
              <a:rPr lang="en-US" dirty="0" smtClean="0">
                <a:effectLst/>
              </a:rPr>
              <a:t>The design guidelines may help to generate and apply technical knowledge in order to control, improve, or even to invent particular characteristics of a product.</a:t>
            </a:r>
            <a:endParaRPr lang="en-US" dirty="0"/>
          </a:p>
        </p:txBody>
      </p:sp>
      <p:sp>
        <p:nvSpPr>
          <p:cNvPr id="2" name="Slide Number Placeholder 1"/>
          <p:cNvSpPr>
            <a:spLocks noGrp="1"/>
          </p:cNvSpPr>
          <p:nvPr>
            <p:ph type="sldNum" sz="quarter" idx="12"/>
          </p:nvPr>
        </p:nvSpPr>
        <p:spPr/>
        <p:txBody>
          <a:bodyPr/>
          <a:lstStyle/>
          <a:p>
            <a:fld id="{EBA26252-7142-48DD-8F5A-A6F6E910A816}" type="slidenum">
              <a:rPr lang="en-US" smtClean="0"/>
              <a:t>5</a:t>
            </a:fld>
            <a:endParaRPr lang="en-US" dirty="0"/>
          </a:p>
        </p:txBody>
      </p:sp>
    </p:spTree>
    <p:extLst>
      <p:ext uri="{BB962C8B-B14F-4D97-AF65-F5344CB8AC3E}">
        <p14:creationId xmlns:p14="http://schemas.microsoft.com/office/powerpoint/2010/main" val="1481972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Does A Poka Yoke Look Like?</a:t>
            </a:r>
            <a:endParaRPr lang="en-US" dirty="0"/>
          </a:p>
        </p:txBody>
      </p:sp>
      <p:sp>
        <p:nvSpPr>
          <p:cNvPr id="3" name="Content Placeholder 2"/>
          <p:cNvSpPr>
            <a:spLocks noGrp="1"/>
          </p:cNvSpPr>
          <p:nvPr>
            <p:ph idx="1"/>
          </p:nvPr>
        </p:nvSpPr>
        <p:spPr/>
        <p:txBody>
          <a:bodyPr/>
          <a:lstStyle/>
          <a:p>
            <a:r>
              <a:rPr lang="en-GB" dirty="0" smtClean="0"/>
              <a:t>Poka </a:t>
            </a:r>
            <a:r>
              <a:rPr lang="en-GB" dirty="0"/>
              <a:t>Yoke looks different in each situation. I'll try to present a few different scenarios for poka yoke use. </a:t>
            </a:r>
            <a:endParaRPr lang="en-GB" dirty="0" smtClean="0"/>
          </a:p>
          <a:p>
            <a:r>
              <a:rPr lang="en-GB" dirty="0" smtClean="0"/>
              <a:t>Let's </a:t>
            </a:r>
            <a:r>
              <a:rPr lang="en-GB" dirty="0"/>
              <a:t>take a transactional situation and </a:t>
            </a:r>
            <a:r>
              <a:rPr lang="en-GB" dirty="0" smtClean="0"/>
              <a:t>analyse </a:t>
            </a:r>
            <a:r>
              <a:rPr lang="en-GB" dirty="0"/>
              <a:t>a few parts of it. Say, for instance, we're at the signing of a bank loan by a lucky couple closing the mortgage on their first home.</a:t>
            </a:r>
            <a:endParaRPr lang="en-US" dirty="0"/>
          </a:p>
          <a:p>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6</a:t>
            </a:fld>
            <a:endParaRPr lang="en-US" dirty="0"/>
          </a:p>
        </p:txBody>
      </p:sp>
    </p:spTree>
    <p:extLst>
      <p:ext uri="{BB962C8B-B14F-4D97-AF65-F5344CB8AC3E}">
        <p14:creationId xmlns:p14="http://schemas.microsoft.com/office/powerpoint/2010/main" val="370374954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u="sng" dirty="0">
                <a:solidFill>
                  <a:schemeClr val="tx2"/>
                </a:solidFill>
              </a:rPr>
              <a:t>Example 1</a:t>
            </a:r>
            <a:r>
              <a:rPr lang="en-GB" b="1" dirty="0">
                <a:solidFill>
                  <a:schemeClr val="tx2"/>
                </a:solidFill>
              </a:rPr>
              <a:t>:</a:t>
            </a:r>
            <a:endParaRPr lang="en-US" b="1" dirty="0">
              <a:solidFill>
                <a:schemeClr val="tx2"/>
              </a:solidFill>
            </a:endParaRPr>
          </a:p>
        </p:txBody>
      </p:sp>
      <p:sp>
        <p:nvSpPr>
          <p:cNvPr id="6" name="Content Placeholder 5"/>
          <p:cNvSpPr>
            <a:spLocks noGrp="1"/>
          </p:cNvSpPr>
          <p:nvPr>
            <p:ph idx="1"/>
          </p:nvPr>
        </p:nvSpPr>
        <p:spPr/>
        <p:txBody>
          <a:bodyPr>
            <a:normAutofit fontScale="92500"/>
          </a:bodyPr>
          <a:lstStyle/>
          <a:p>
            <a:pPr marL="0" indent="0">
              <a:buNone/>
            </a:pPr>
            <a:r>
              <a:rPr lang="en-GB" dirty="0" smtClean="0"/>
              <a:t>The </a:t>
            </a:r>
            <a:r>
              <a:rPr lang="en-GB" dirty="0"/>
              <a:t>lucky couple picks up the pen to sign, but when they depress the top of the pen to extend the writing part it malfunctions because the spring is missing. </a:t>
            </a:r>
            <a:endParaRPr lang="en-GB" dirty="0" smtClean="0"/>
          </a:p>
          <a:p>
            <a:pPr marL="0" indent="0">
              <a:buNone/>
            </a:pPr>
            <a:r>
              <a:rPr lang="en-GB" dirty="0" smtClean="0"/>
              <a:t>A </a:t>
            </a:r>
            <a:r>
              <a:rPr lang="en-GB" dirty="0"/>
              <a:t>poka yoke could have prevented this situation</a:t>
            </a:r>
            <a:r>
              <a:rPr lang="en-GB" dirty="0" smtClean="0"/>
              <a:t>.</a:t>
            </a:r>
          </a:p>
          <a:p>
            <a:pPr marL="0" indent="0">
              <a:buNone/>
            </a:pPr>
            <a:r>
              <a:rPr lang="en-GB" dirty="0" smtClean="0"/>
              <a:t>If </a:t>
            </a:r>
            <a:r>
              <a:rPr lang="en-GB" dirty="0"/>
              <a:t>all pieces of the pen were presented to the assembler in a dish, a simple poka yoke would be for the assembler to visually inspect the dish for any remaining parts once the pen was assembled. </a:t>
            </a:r>
            <a:endParaRPr lang="en-US" dirty="0"/>
          </a:p>
          <a:p>
            <a:endParaRPr lang="en-US" dirty="0"/>
          </a:p>
        </p:txBody>
      </p:sp>
      <p:sp>
        <p:nvSpPr>
          <p:cNvPr id="4" name="Slide Number Placeholder 3"/>
          <p:cNvSpPr>
            <a:spLocks noGrp="1"/>
          </p:cNvSpPr>
          <p:nvPr>
            <p:ph type="sldNum" sz="quarter" idx="12"/>
          </p:nvPr>
        </p:nvSpPr>
        <p:spPr/>
        <p:txBody>
          <a:bodyPr/>
          <a:lstStyle/>
          <a:p>
            <a:fld id="{EBA26252-7142-48DD-8F5A-A6F6E910A816}" type="slidenum">
              <a:rPr lang="en-US" smtClean="0"/>
              <a:t>7</a:t>
            </a:fld>
            <a:endParaRPr lang="en-US" dirty="0"/>
          </a:p>
        </p:txBody>
      </p:sp>
    </p:spTree>
    <p:extLst>
      <p:ext uri="{BB962C8B-B14F-4D97-AF65-F5344CB8AC3E}">
        <p14:creationId xmlns:p14="http://schemas.microsoft.com/office/powerpoint/2010/main" val="179877250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u="sng" dirty="0">
                <a:solidFill>
                  <a:schemeClr val="tx2"/>
                </a:solidFill>
              </a:rPr>
              <a:t>Example </a:t>
            </a:r>
            <a:r>
              <a:rPr lang="en-GB" b="1" u="sng" dirty="0" smtClean="0">
                <a:solidFill>
                  <a:schemeClr val="tx2"/>
                </a:solidFill>
              </a:rPr>
              <a:t>2</a:t>
            </a:r>
            <a:r>
              <a:rPr lang="en-GB" b="1" dirty="0" smtClean="0">
                <a:solidFill>
                  <a:schemeClr val="tx2"/>
                </a:solidFill>
              </a:rPr>
              <a:t>:</a:t>
            </a:r>
            <a:endParaRPr lang="en-US" b="1" dirty="0">
              <a:solidFill>
                <a:schemeClr val="tx2"/>
              </a:solidFill>
            </a:endParaRPr>
          </a:p>
        </p:txBody>
      </p:sp>
      <p:sp>
        <p:nvSpPr>
          <p:cNvPr id="6" name="Content Placeholder 5"/>
          <p:cNvSpPr>
            <a:spLocks noGrp="1"/>
          </p:cNvSpPr>
          <p:nvPr>
            <p:ph idx="1"/>
          </p:nvPr>
        </p:nvSpPr>
        <p:spPr/>
        <p:txBody>
          <a:bodyPr>
            <a:noAutofit/>
          </a:bodyPr>
          <a:lstStyle/>
          <a:p>
            <a:pPr marL="0" indent="0">
              <a:buNone/>
            </a:pPr>
            <a:r>
              <a:rPr lang="en-GB" sz="2400" dirty="0"/>
              <a:t>The lucky couple bypasses the signature part of the process because their bank is really high-technology focused. In fact, they signed a writing pad and their signature was recorded electronically. The bank also needed to collect 4 additional pieces of information before the entire package of information is sent to the processing department. </a:t>
            </a:r>
            <a:endParaRPr lang="en-GB" sz="2400" dirty="0" smtClean="0"/>
          </a:p>
          <a:p>
            <a:pPr marL="0" indent="0">
              <a:buNone/>
            </a:pPr>
            <a:r>
              <a:rPr lang="en-GB" sz="2400" dirty="0" smtClean="0"/>
              <a:t>A </a:t>
            </a:r>
            <a:r>
              <a:rPr lang="en-GB" sz="2400" dirty="0"/>
              <a:t>simple poka yoke to add to this process is to require all fields to be filled in (including the </a:t>
            </a:r>
            <a:r>
              <a:rPr lang="en-GB" sz="2400" dirty="0"/>
              <a:t>loanee</a:t>
            </a:r>
            <a:r>
              <a:rPr lang="en-GB" sz="2400" dirty="0"/>
              <a:t> signature) before allowing the form to be sent to processing. </a:t>
            </a:r>
            <a:endParaRPr lang="en-GB" sz="2400" dirty="0" smtClean="0"/>
          </a:p>
          <a:p>
            <a:pPr marL="0" indent="0">
              <a:buNone/>
            </a:pPr>
            <a:r>
              <a:rPr lang="en-GB" sz="2400" dirty="0" smtClean="0"/>
              <a:t>This </a:t>
            </a:r>
            <a:r>
              <a:rPr lang="en-GB" sz="2400" dirty="0"/>
              <a:t>prevents the processing department from reviewing an incomplete document, sending back to the loan department, delaying the processing of paperwork...you get the </a:t>
            </a:r>
            <a:r>
              <a:rPr lang="en-GB" sz="2400" dirty="0" smtClean="0"/>
              <a:t>idea.</a:t>
            </a:r>
            <a:endParaRPr lang="en-US" sz="2400" dirty="0"/>
          </a:p>
        </p:txBody>
      </p:sp>
      <p:sp>
        <p:nvSpPr>
          <p:cNvPr id="4" name="Slide Number Placeholder 3"/>
          <p:cNvSpPr>
            <a:spLocks noGrp="1"/>
          </p:cNvSpPr>
          <p:nvPr>
            <p:ph type="sldNum" sz="quarter" idx="12"/>
          </p:nvPr>
        </p:nvSpPr>
        <p:spPr/>
        <p:txBody>
          <a:bodyPr/>
          <a:lstStyle/>
          <a:p>
            <a:fld id="{EBA26252-7142-48DD-8F5A-A6F6E910A816}" type="slidenum">
              <a:rPr lang="en-US" smtClean="0"/>
              <a:t>8</a:t>
            </a:fld>
            <a:endParaRPr lang="en-US" dirty="0"/>
          </a:p>
        </p:txBody>
      </p:sp>
    </p:spTree>
    <p:extLst>
      <p:ext uri="{BB962C8B-B14F-4D97-AF65-F5344CB8AC3E}">
        <p14:creationId xmlns:p14="http://schemas.microsoft.com/office/powerpoint/2010/main" val="373604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u="sng" dirty="0">
                <a:solidFill>
                  <a:schemeClr val="tx2"/>
                </a:solidFill>
              </a:rPr>
              <a:t>Example </a:t>
            </a:r>
            <a:r>
              <a:rPr lang="en-GB" b="1" u="sng" dirty="0" smtClean="0">
                <a:solidFill>
                  <a:schemeClr val="tx2"/>
                </a:solidFill>
              </a:rPr>
              <a:t>3</a:t>
            </a:r>
            <a:r>
              <a:rPr lang="en-GB" b="1" dirty="0" smtClean="0">
                <a:solidFill>
                  <a:schemeClr val="tx2"/>
                </a:solidFill>
              </a:rPr>
              <a:t>:</a:t>
            </a:r>
            <a:endParaRPr lang="en-US" b="1" dirty="0">
              <a:solidFill>
                <a:schemeClr val="tx2"/>
              </a:solidFill>
            </a:endParaRPr>
          </a:p>
        </p:txBody>
      </p:sp>
      <p:sp>
        <p:nvSpPr>
          <p:cNvPr id="6" name="Content Placeholder 5"/>
          <p:cNvSpPr>
            <a:spLocks noGrp="1"/>
          </p:cNvSpPr>
          <p:nvPr>
            <p:ph idx="1"/>
          </p:nvPr>
        </p:nvSpPr>
        <p:spPr/>
        <p:txBody>
          <a:bodyPr>
            <a:noAutofit/>
          </a:bodyPr>
          <a:lstStyle/>
          <a:p>
            <a:pPr marL="0" indent="0">
              <a:buNone/>
            </a:pPr>
            <a:r>
              <a:rPr lang="en-GB" sz="2400" dirty="0"/>
              <a:t>Once the complete paperwork is submitted to the processing department and it is printed, it then needs to be filed with the city and state.  </a:t>
            </a:r>
            <a:r>
              <a:rPr lang="en-GB" sz="2400" dirty="0" smtClean="0"/>
              <a:t>In </a:t>
            </a:r>
            <a:r>
              <a:rPr lang="en-GB" sz="2400" dirty="0"/>
              <a:t>order for this to occur, papers need to be filled out (the city and state are not high-technology enabled) and attached to the form</a:t>
            </a:r>
            <a:r>
              <a:rPr lang="en-GB" sz="2400" dirty="0" smtClean="0"/>
              <a:t>.  </a:t>
            </a:r>
          </a:p>
          <a:p>
            <a:pPr marL="0" indent="0">
              <a:buNone/>
            </a:pPr>
            <a:r>
              <a:rPr lang="en-GB" sz="2400" dirty="0" smtClean="0"/>
              <a:t>A </a:t>
            </a:r>
            <a:r>
              <a:rPr lang="en-GB" sz="2400" dirty="0"/>
              <a:t>poka yoke used by the city is a simple check-sheet at the top of the form. </a:t>
            </a:r>
            <a:endParaRPr lang="en-GB" sz="2400" dirty="0" smtClean="0"/>
          </a:p>
          <a:p>
            <a:pPr marL="0" indent="0">
              <a:buNone/>
            </a:pPr>
            <a:r>
              <a:rPr lang="en-GB" sz="2400" dirty="0" smtClean="0"/>
              <a:t>This </a:t>
            </a:r>
            <a:r>
              <a:rPr lang="en-GB" sz="2400" dirty="0"/>
              <a:t>allows the person submitting the form to ensure that all additional information and payments are attached. As in example 2 above, this prevents the city/state from reviewing an incomplete document, sending back the document to the sender, delaying the processing of paperwork...again, you get the idea.</a:t>
            </a:r>
            <a:endParaRPr lang="en-US" sz="2400" dirty="0"/>
          </a:p>
        </p:txBody>
      </p:sp>
      <p:sp>
        <p:nvSpPr>
          <p:cNvPr id="4" name="Slide Number Placeholder 3"/>
          <p:cNvSpPr>
            <a:spLocks noGrp="1"/>
          </p:cNvSpPr>
          <p:nvPr>
            <p:ph type="sldNum" sz="quarter" idx="12"/>
          </p:nvPr>
        </p:nvSpPr>
        <p:spPr/>
        <p:txBody>
          <a:bodyPr/>
          <a:lstStyle/>
          <a:p>
            <a:fld id="{EBA26252-7142-48DD-8F5A-A6F6E910A816}" type="slidenum">
              <a:rPr lang="en-US" smtClean="0"/>
              <a:t>9</a:t>
            </a:fld>
            <a:endParaRPr lang="en-US" dirty="0"/>
          </a:p>
        </p:txBody>
      </p:sp>
    </p:spTree>
    <p:extLst>
      <p:ext uri="{BB962C8B-B14F-4D97-AF65-F5344CB8AC3E}">
        <p14:creationId xmlns:p14="http://schemas.microsoft.com/office/powerpoint/2010/main" val="3736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3018</Words>
  <Application>Microsoft Office PowerPoint</Application>
  <PresentationFormat>On-screen Show (4:3)</PresentationFormat>
  <Paragraphs>342</Paragraphs>
  <Slides>48</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Office Theme</vt:lpstr>
      <vt:lpstr>Clip</vt:lpstr>
      <vt:lpstr>Drawing</vt:lpstr>
      <vt:lpstr>Poka Yoke</vt:lpstr>
      <vt:lpstr>ポカヨケ [poka yo-ke]</vt:lpstr>
      <vt:lpstr>Shigeo Shingo 新郷 重夫  [Shingō Shigeo] 1909 - 1990</vt:lpstr>
      <vt:lpstr>Poka Yoke</vt:lpstr>
      <vt:lpstr>DFM and DFX</vt:lpstr>
      <vt:lpstr>What Does A Poka Yoke Look Like?</vt:lpstr>
      <vt:lpstr>Example 1:</vt:lpstr>
      <vt:lpstr>Example 2:</vt:lpstr>
      <vt:lpstr>Example 3:</vt:lpstr>
      <vt:lpstr>     Some examples of POKA-YOKE devices</vt:lpstr>
      <vt:lpstr>Who Develops Poka Yokes?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Measurements Show Variation</vt:lpstr>
      <vt:lpstr>Ten Types of Human Mistakes</vt:lpstr>
      <vt:lpstr>PowerPoint Presentation</vt:lpstr>
      <vt:lpstr>The selected Poka Yoke (mistake proofing) technique should qualify the following criteria:</vt:lpstr>
      <vt:lpstr>Occurrence oriented Poka Yoke should follow the procedure as below:</vt:lpstr>
      <vt:lpstr>Detection oriented Poka Yoke should use one of the following techniques for ensuring 100% detection of the mistake: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Sensing Devices</vt:lpstr>
      <vt:lpstr>Physical Contact Sensors</vt:lpstr>
      <vt:lpstr>Touch Switch</vt:lpstr>
      <vt:lpstr>Energy Sensors</vt:lpstr>
      <vt:lpstr> Warning Sensors</vt:lpstr>
      <vt:lpstr>To prevent mistakes, develop error proofing devices POKA-YOKE  to avoid (yokeru) inadvertent errors (poka)</vt:lpstr>
      <vt:lpstr>Two types of error proofing devices POKA-YOKE</vt:lpstr>
      <vt:lpstr>Who Develops Poka Yokes?</vt:lpstr>
      <vt:lpstr> 3 Rules of POKA-YOKE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Tammy Sagastizado</dc:creator>
  <cp:lastModifiedBy>Dr. Tammy Sagastizado</cp:lastModifiedBy>
  <cp:revision>27</cp:revision>
  <dcterms:created xsi:type="dcterms:W3CDTF">2011-12-06T19:32:09Z</dcterms:created>
  <dcterms:modified xsi:type="dcterms:W3CDTF">2013-04-14T00:01:46Z</dcterms:modified>
</cp:coreProperties>
</file>