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xml" ContentType="application/vnd.openxmlformats-officedocument.presentationml.tags+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9.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1.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59"/>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519" autoAdjust="0"/>
  </p:normalViewPr>
  <p:slideViewPr>
    <p:cSldViewPr>
      <p:cViewPr varScale="1">
        <p:scale>
          <a:sx n="15" d="100"/>
          <a:sy n="15" d="100"/>
        </p:scale>
        <p:origin x="-20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DFEB7-104E-4AC5-81DA-83C68FAD4AFE}" type="doc">
      <dgm:prSet loTypeId="urn:microsoft.com/office/officeart/2005/8/layout/gear1" loCatId="relationship" qsTypeId="urn:microsoft.com/office/officeart/2005/8/quickstyle/3d2" qsCatId="3D" csTypeId="urn:microsoft.com/office/officeart/2005/8/colors/accent5_4" csCatId="accent5" phldr="1"/>
      <dgm:spPr/>
    </dgm:pt>
    <dgm:pt modelId="{88813112-F5C6-4B9F-957D-323EC72A0D78}">
      <dgm:prSet phldrT="[Text]"/>
      <dgm:spPr/>
      <dgm:t>
        <a:bodyPr/>
        <a:lstStyle/>
        <a:p>
          <a:r>
            <a:rPr lang="en-CA" dirty="0" smtClean="0"/>
            <a:t>Global</a:t>
          </a:r>
        </a:p>
        <a:p>
          <a:r>
            <a:rPr lang="en-CA" dirty="0" smtClean="0"/>
            <a:t>Health Issue</a:t>
          </a:r>
          <a:endParaRPr lang="en-US" dirty="0"/>
        </a:p>
      </dgm:t>
    </dgm:pt>
    <dgm:pt modelId="{A975BE46-E8B4-41FA-948E-3703C66ACB7F}" type="parTrans" cxnId="{6180465C-FAC6-4EA4-BA29-BE076007DC6C}">
      <dgm:prSet/>
      <dgm:spPr/>
      <dgm:t>
        <a:bodyPr/>
        <a:lstStyle/>
        <a:p>
          <a:endParaRPr lang="en-US"/>
        </a:p>
      </dgm:t>
    </dgm:pt>
    <dgm:pt modelId="{D9307072-6BBE-49DC-8A75-D18C52C968FC}" type="sibTrans" cxnId="{6180465C-FAC6-4EA4-BA29-BE076007DC6C}">
      <dgm:prSet/>
      <dgm:spPr/>
      <dgm:t>
        <a:bodyPr/>
        <a:lstStyle/>
        <a:p>
          <a:endParaRPr lang="en-US"/>
        </a:p>
      </dgm:t>
    </dgm:pt>
    <dgm:pt modelId="{3A85CADA-ABC0-4E20-A848-B2E84CD1C94C}">
      <dgm:prSet phldrT="[Text]"/>
      <dgm:spPr/>
      <dgm:t>
        <a:bodyPr/>
        <a:lstStyle/>
        <a:p>
          <a:r>
            <a:rPr lang="en-CA" dirty="0" smtClean="0"/>
            <a:t>Organization</a:t>
          </a:r>
          <a:endParaRPr lang="en-US" dirty="0"/>
        </a:p>
      </dgm:t>
    </dgm:pt>
    <dgm:pt modelId="{0724545B-1AB2-4812-9BE4-B935B5FC0165}" type="parTrans" cxnId="{55E0EF56-A3F0-476B-82E5-4ECDFC2C68C5}">
      <dgm:prSet/>
      <dgm:spPr/>
      <dgm:t>
        <a:bodyPr/>
        <a:lstStyle/>
        <a:p>
          <a:endParaRPr lang="en-US"/>
        </a:p>
      </dgm:t>
    </dgm:pt>
    <dgm:pt modelId="{A4B65ABF-8718-446F-A2C0-030FB08DC551}" type="sibTrans" cxnId="{55E0EF56-A3F0-476B-82E5-4ECDFC2C68C5}">
      <dgm:prSet/>
      <dgm:spPr/>
      <dgm:t>
        <a:bodyPr/>
        <a:lstStyle/>
        <a:p>
          <a:endParaRPr lang="en-US"/>
        </a:p>
      </dgm:t>
    </dgm:pt>
    <dgm:pt modelId="{A7A90C98-675E-4E2F-840D-CAA45BAA0508}">
      <dgm:prSet phldrT="[Text]"/>
      <dgm:spPr/>
      <dgm:t>
        <a:bodyPr/>
        <a:lstStyle/>
        <a:p>
          <a:r>
            <a:rPr lang="en-CA" dirty="0" smtClean="0"/>
            <a:t>Health Care</a:t>
          </a:r>
        </a:p>
        <a:p>
          <a:r>
            <a:rPr lang="en-CA" dirty="0" smtClean="0"/>
            <a:t>Provider</a:t>
          </a:r>
          <a:endParaRPr lang="en-US" dirty="0"/>
        </a:p>
      </dgm:t>
    </dgm:pt>
    <dgm:pt modelId="{6739289D-7638-427E-9250-D6E5484257FB}" type="parTrans" cxnId="{8FD95572-4AA5-4D96-8C9A-2FF26AF5AC6E}">
      <dgm:prSet/>
      <dgm:spPr/>
      <dgm:t>
        <a:bodyPr/>
        <a:lstStyle/>
        <a:p>
          <a:endParaRPr lang="en-US"/>
        </a:p>
      </dgm:t>
    </dgm:pt>
    <dgm:pt modelId="{185479BA-6CBD-4E2F-ABE5-42474A3C3254}" type="sibTrans" cxnId="{8FD95572-4AA5-4D96-8C9A-2FF26AF5AC6E}">
      <dgm:prSet/>
      <dgm:spPr/>
      <dgm:t>
        <a:bodyPr/>
        <a:lstStyle/>
        <a:p>
          <a:endParaRPr lang="en-US"/>
        </a:p>
      </dgm:t>
    </dgm:pt>
    <dgm:pt modelId="{F92C159B-688C-43DF-B601-313F93E827B6}" type="pres">
      <dgm:prSet presAssocID="{C36DFEB7-104E-4AC5-81DA-83C68FAD4AFE}" presName="composite" presStyleCnt="0">
        <dgm:presLayoutVars>
          <dgm:chMax val="3"/>
          <dgm:animLvl val="lvl"/>
          <dgm:resizeHandles val="exact"/>
        </dgm:presLayoutVars>
      </dgm:prSet>
      <dgm:spPr/>
    </dgm:pt>
    <dgm:pt modelId="{CA4BDFD1-E480-427C-B6E3-38BA8BB962ED}" type="pres">
      <dgm:prSet presAssocID="{88813112-F5C6-4B9F-957D-323EC72A0D78}" presName="gear1" presStyleLbl="node1" presStyleIdx="0" presStyleCnt="3">
        <dgm:presLayoutVars>
          <dgm:chMax val="1"/>
          <dgm:bulletEnabled val="1"/>
        </dgm:presLayoutVars>
      </dgm:prSet>
      <dgm:spPr/>
      <dgm:t>
        <a:bodyPr/>
        <a:lstStyle/>
        <a:p>
          <a:endParaRPr lang="en-US"/>
        </a:p>
      </dgm:t>
    </dgm:pt>
    <dgm:pt modelId="{D9D9683C-E976-4A15-A301-34ED0ABB9EA2}" type="pres">
      <dgm:prSet presAssocID="{88813112-F5C6-4B9F-957D-323EC72A0D78}" presName="gear1srcNode" presStyleLbl="node1" presStyleIdx="0" presStyleCnt="3"/>
      <dgm:spPr/>
      <dgm:t>
        <a:bodyPr/>
        <a:lstStyle/>
        <a:p>
          <a:endParaRPr lang="en-US"/>
        </a:p>
      </dgm:t>
    </dgm:pt>
    <dgm:pt modelId="{CE0D480E-A01E-4948-9DDA-D9C3E3E3C623}" type="pres">
      <dgm:prSet presAssocID="{88813112-F5C6-4B9F-957D-323EC72A0D78}" presName="gear1dstNode" presStyleLbl="node1" presStyleIdx="0" presStyleCnt="3"/>
      <dgm:spPr/>
      <dgm:t>
        <a:bodyPr/>
        <a:lstStyle/>
        <a:p>
          <a:endParaRPr lang="en-US"/>
        </a:p>
      </dgm:t>
    </dgm:pt>
    <dgm:pt modelId="{FEA5C4B4-86AB-47FD-9707-0C70932FE1A4}" type="pres">
      <dgm:prSet presAssocID="{3A85CADA-ABC0-4E20-A848-B2E84CD1C94C}" presName="gear2" presStyleLbl="node1" presStyleIdx="1" presStyleCnt="3">
        <dgm:presLayoutVars>
          <dgm:chMax val="1"/>
          <dgm:bulletEnabled val="1"/>
        </dgm:presLayoutVars>
      </dgm:prSet>
      <dgm:spPr/>
      <dgm:t>
        <a:bodyPr/>
        <a:lstStyle/>
        <a:p>
          <a:endParaRPr lang="en-US"/>
        </a:p>
      </dgm:t>
    </dgm:pt>
    <dgm:pt modelId="{A412F4D8-2633-43BA-AE76-ECE33CC0FE36}" type="pres">
      <dgm:prSet presAssocID="{3A85CADA-ABC0-4E20-A848-B2E84CD1C94C}" presName="gear2srcNode" presStyleLbl="node1" presStyleIdx="1" presStyleCnt="3"/>
      <dgm:spPr/>
      <dgm:t>
        <a:bodyPr/>
        <a:lstStyle/>
        <a:p>
          <a:endParaRPr lang="en-US"/>
        </a:p>
      </dgm:t>
    </dgm:pt>
    <dgm:pt modelId="{515B2CF7-2571-4594-95DC-AD771B6054BB}" type="pres">
      <dgm:prSet presAssocID="{3A85CADA-ABC0-4E20-A848-B2E84CD1C94C}" presName="gear2dstNode" presStyleLbl="node1" presStyleIdx="1" presStyleCnt="3"/>
      <dgm:spPr/>
      <dgm:t>
        <a:bodyPr/>
        <a:lstStyle/>
        <a:p>
          <a:endParaRPr lang="en-US"/>
        </a:p>
      </dgm:t>
    </dgm:pt>
    <dgm:pt modelId="{D77A168F-3269-45FC-98F2-73BDAB740C39}" type="pres">
      <dgm:prSet presAssocID="{A7A90C98-675E-4E2F-840D-CAA45BAA0508}" presName="gear3" presStyleLbl="node1" presStyleIdx="2" presStyleCnt="3" custLinFactNeighborX="1000"/>
      <dgm:spPr/>
      <dgm:t>
        <a:bodyPr/>
        <a:lstStyle/>
        <a:p>
          <a:endParaRPr lang="en-US"/>
        </a:p>
      </dgm:t>
    </dgm:pt>
    <dgm:pt modelId="{DE492AB6-4D3D-42C9-8F49-A8F3B3C46953}" type="pres">
      <dgm:prSet presAssocID="{A7A90C98-675E-4E2F-840D-CAA45BAA0508}" presName="gear3tx" presStyleLbl="node1" presStyleIdx="2" presStyleCnt="3">
        <dgm:presLayoutVars>
          <dgm:chMax val="1"/>
          <dgm:bulletEnabled val="1"/>
        </dgm:presLayoutVars>
      </dgm:prSet>
      <dgm:spPr/>
      <dgm:t>
        <a:bodyPr/>
        <a:lstStyle/>
        <a:p>
          <a:endParaRPr lang="en-US"/>
        </a:p>
      </dgm:t>
    </dgm:pt>
    <dgm:pt modelId="{AF9C5244-165F-42A4-9301-6F6B30A60AC8}" type="pres">
      <dgm:prSet presAssocID="{A7A90C98-675E-4E2F-840D-CAA45BAA0508}" presName="gear3srcNode" presStyleLbl="node1" presStyleIdx="2" presStyleCnt="3"/>
      <dgm:spPr/>
      <dgm:t>
        <a:bodyPr/>
        <a:lstStyle/>
        <a:p>
          <a:endParaRPr lang="en-US"/>
        </a:p>
      </dgm:t>
    </dgm:pt>
    <dgm:pt modelId="{0F8235BD-5F91-4592-98B7-8220D6430333}" type="pres">
      <dgm:prSet presAssocID="{A7A90C98-675E-4E2F-840D-CAA45BAA0508}" presName="gear3dstNode" presStyleLbl="node1" presStyleIdx="2" presStyleCnt="3"/>
      <dgm:spPr/>
      <dgm:t>
        <a:bodyPr/>
        <a:lstStyle/>
        <a:p>
          <a:endParaRPr lang="en-US"/>
        </a:p>
      </dgm:t>
    </dgm:pt>
    <dgm:pt modelId="{5E5639EF-2638-444D-8F93-C83079F95CFA}" type="pres">
      <dgm:prSet presAssocID="{D9307072-6BBE-49DC-8A75-D18C52C968FC}" presName="connector1" presStyleLbl="sibTrans2D1" presStyleIdx="0" presStyleCnt="3"/>
      <dgm:spPr/>
      <dgm:t>
        <a:bodyPr/>
        <a:lstStyle/>
        <a:p>
          <a:endParaRPr lang="en-US"/>
        </a:p>
      </dgm:t>
    </dgm:pt>
    <dgm:pt modelId="{D5C141DD-E728-4703-9ECF-F15BAB776F8C}" type="pres">
      <dgm:prSet presAssocID="{A4B65ABF-8718-446F-A2C0-030FB08DC551}" presName="connector2" presStyleLbl="sibTrans2D1" presStyleIdx="1" presStyleCnt="3"/>
      <dgm:spPr/>
      <dgm:t>
        <a:bodyPr/>
        <a:lstStyle/>
        <a:p>
          <a:endParaRPr lang="en-US"/>
        </a:p>
      </dgm:t>
    </dgm:pt>
    <dgm:pt modelId="{83EE42A9-35ED-4C30-88B7-22D9624DA175}" type="pres">
      <dgm:prSet presAssocID="{185479BA-6CBD-4E2F-ABE5-42474A3C3254}" presName="connector3" presStyleLbl="sibTrans2D1" presStyleIdx="2" presStyleCnt="3"/>
      <dgm:spPr/>
      <dgm:t>
        <a:bodyPr/>
        <a:lstStyle/>
        <a:p>
          <a:endParaRPr lang="en-US"/>
        </a:p>
      </dgm:t>
    </dgm:pt>
  </dgm:ptLst>
  <dgm:cxnLst>
    <dgm:cxn modelId="{7353A568-7160-4183-B6C5-43B934DE5B0D}" type="presOf" srcId="{3A85CADA-ABC0-4E20-A848-B2E84CD1C94C}" destId="{FEA5C4B4-86AB-47FD-9707-0C70932FE1A4}" srcOrd="0" destOrd="0" presId="urn:microsoft.com/office/officeart/2005/8/layout/gear1"/>
    <dgm:cxn modelId="{B9EA699D-D841-43A5-B749-CAB0BFB1720D}" type="presOf" srcId="{A7A90C98-675E-4E2F-840D-CAA45BAA0508}" destId="{0F8235BD-5F91-4592-98B7-8220D6430333}" srcOrd="3" destOrd="0" presId="urn:microsoft.com/office/officeart/2005/8/layout/gear1"/>
    <dgm:cxn modelId="{51A9C1BF-B7B0-4985-9ADA-460E1FE49654}" type="presOf" srcId="{D9307072-6BBE-49DC-8A75-D18C52C968FC}" destId="{5E5639EF-2638-444D-8F93-C83079F95CFA}" srcOrd="0" destOrd="0" presId="urn:microsoft.com/office/officeart/2005/8/layout/gear1"/>
    <dgm:cxn modelId="{F463C0BB-1C63-4F7E-AC6C-84B6EFE313F5}" type="presOf" srcId="{A7A90C98-675E-4E2F-840D-CAA45BAA0508}" destId="{DE492AB6-4D3D-42C9-8F49-A8F3B3C46953}" srcOrd="1" destOrd="0" presId="urn:microsoft.com/office/officeart/2005/8/layout/gear1"/>
    <dgm:cxn modelId="{8FD95572-4AA5-4D96-8C9A-2FF26AF5AC6E}" srcId="{C36DFEB7-104E-4AC5-81DA-83C68FAD4AFE}" destId="{A7A90C98-675E-4E2F-840D-CAA45BAA0508}" srcOrd="2" destOrd="0" parTransId="{6739289D-7638-427E-9250-D6E5484257FB}" sibTransId="{185479BA-6CBD-4E2F-ABE5-42474A3C3254}"/>
    <dgm:cxn modelId="{582AB7BA-34CF-48DD-AB41-A2A1CABFB5AC}" type="presOf" srcId="{3A85CADA-ABC0-4E20-A848-B2E84CD1C94C}" destId="{515B2CF7-2571-4594-95DC-AD771B6054BB}" srcOrd="2" destOrd="0" presId="urn:microsoft.com/office/officeart/2005/8/layout/gear1"/>
    <dgm:cxn modelId="{99CC4891-1445-4A29-B465-0814447A3DA3}" type="presOf" srcId="{88813112-F5C6-4B9F-957D-323EC72A0D78}" destId="{CE0D480E-A01E-4948-9DDA-D9C3E3E3C623}" srcOrd="2" destOrd="0" presId="urn:microsoft.com/office/officeart/2005/8/layout/gear1"/>
    <dgm:cxn modelId="{1373F828-A097-4605-A9CC-AE69331D2E99}" type="presOf" srcId="{185479BA-6CBD-4E2F-ABE5-42474A3C3254}" destId="{83EE42A9-35ED-4C30-88B7-22D9624DA175}" srcOrd="0" destOrd="0" presId="urn:microsoft.com/office/officeart/2005/8/layout/gear1"/>
    <dgm:cxn modelId="{AFC52ED7-7A0C-4260-9624-DB754B283D33}" type="presOf" srcId="{88813112-F5C6-4B9F-957D-323EC72A0D78}" destId="{CA4BDFD1-E480-427C-B6E3-38BA8BB962ED}" srcOrd="0" destOrd="0" presId="urn:microsoft.com/office/officeart/2005/8/layout/gear1"/>
    <dgm:cxn modelId="{5B55AE4E-9A72-42D9-88AA-87600968DC5F}" type="presOf" srcId="{A4B65ABF-8718-446F-A2C0-030FB08DC551}" destId="{D5C141DD-E728-4703-9ECF-F15BAB776F8C}" srcOrd="0" destOrd="0" presId="urn:microsoft.com/office/officeart/2005/8/layout/gear1"/>
    <dgm:cxn modelId="{CED02AF3-3F3A-4891-A668-E05D12D64462}" type="presOf" srcId="{A7A90C98-675E-4E2F-840D-CAA45BAA0508}" destId="{D77A168F-3269-45FC-98F2-73BDAB740C39}" srcOrd="0" destOrd="0" presId="urn:microsoft.com/office/officeart/2005/8/layout/gear1"/>
    <dgm:cxn modelId="{5E50D013-C2E8-4EB4-9932-E55C0287383D}" type="presOf" srcId="{3A85CADA-ABC0-4E20-A848-B2E84CD1C94C}" destId="{A412F4D8-2633-43BA-AE76-ECE33CC0FE36}" srcOrd="1" destOrd="0" presId="urn:microsoft.com/office/officeart/2005/8/layout/gear1"/>
    <dgm:cxn modelId="{6180465C-FAC6-4EA4-BA29-BE076007DC6C}" srcId="{C36DFEB7-104E-4AC5-81DA-83C68FAD4AFE}" destId="{88813112-F5C6-4B9F-957D-323EC72A0D78}" srcOrd="0" destOrd="0" parTransId="{A975BE46-E8B4-41FA-948E-3703C66ACB7F}" sibTransId="{D9307072-6BBE-49DC-8A75-D18C52C968FC}"/>
    <dgm:cxn modelId="{6FF4DBFF-8F00-40F3-9173-744632E4B506}" type="presOf" srcId="{A7A90C98-675E-4E2F-840D-CAA45BAA0508}" destId="{AF9C5244-165F-42A4-9301-6F6B30A60AC8}" srcOrd="2" destOrd="0" presId="urn:microsoft.com/office/officeart/2005/8/layout/gear1"/>
    <dgm:cxn modelId="{55E0EF56-A3F0-476B-82E5-4ECDFC2C68C5}" srcId="{C36DFEB7-104E-4AC5-81DA-83C68FAD4AFE}" destId="{3A85CADA-ABC0-4E20-A848-B2E84CD1C94C}" srcOrd="1" destOrd="0" parTransId="{0724545B-1AB2-4812-9BE4-B935B5FC0165}" sibTransId="{A4B65ABF-8718-446F-A2C0-030FB08DC551}"/>
    <dgm:cxn modelId="{083BCF43-BFE7-4F86-8269-01F0163987BD}" type="presOf" srcId="{C36DFEB7-104E-4AC5-81DA-83C68FAD4AFE}" destId="{F92C159B-688C-43DF-B601-313F93E827B6}" srcOrd="0" destOrd="0" presId="urn:microsoft.com/office/officeart/2005/8/layout/gear1"/>
    <dgm:cxn modelId="{11D4E457-E0BE-476E-8DE9-11A80873D0EF}" type="presOf" srcId="{88813112-F5C6-4B9F-957D-323EC72A0D78}" destId="{D9D9683C-E976-4A15-A301-34ED0ABB9EA2}" srcOrd="1" destOrd="0" presId="urn:microsoft.com/office/officeart/2005/8/layout/gear1"/>
    <dgm:cxn modelId="{9CCAA6A8-1256-41EA-97E1-4B54BBEA3255}" type="presParOf" srcId="{F92C159B-688C-43DF-B601-313F93E827B6}" destId="{CA4BDFD1-E480-427C-B6E3-38BA8BB962ED}" srcOrd="0" destOrd="0" presId="urn:microsoft.com/office/officeart/2005/8/layout/gear1"/>
    <dgm:cxn modelId="{5C47510A-AAC4-4638-A5C7-BA1D77DA9E72}" type="presParOf" srcId="{F92C159B-688C-43DF-B601-313F93E827B6}" destId="{D9D9683C-E976-4A15-A301-34ED0ABB9EA2}" srcOrd="1" destOrd="0" presId="urn:microsoft.com/office/officeart/2005/8/layout/gear1"/>
    <dgm:cxn modelId="{C22F3930-2EFC-481D-91F8-BA6A9D5C31DF}" type="presParOf" srcId="{F92C159B-688C-43DF-B601-313F93E827B6}" destId="{CE0D480E-A01E-4948-9DDA-D9C3E3E3C623}" srcOrd="2" destOrd="0" presId="urn:microsoft.com/office/officeart/2005/8/layout/gear1"/>
    <dgm:cxn modelId="{DB9916CF-4F2E-44DD-BADE-E497A0A391B0}" type="presParOf" srcId="{F92C159B-688C-43DF-B601-313F93E827B6}" destId="{FEA5C4B4-86AB-47FD-9707-0C70932FE1A4}" srcOrd="3" destOrd="0" presId="urn:microsoft.com/office/officeart/2005/8/layout/gear1"/>
    <dgm:cxn modelId="{65982F03-3C1F-4127-849B-DD0899D728E4}" type="presParOf" srcId="{F92C159B-688C-43DF-B601-313F93E827B6}" destId="{A412F4D8-2633-43BA-AE76-ECE33CC0FE36}" srcOrd="4" destOrd="0" presId="urn:microsoft.com/office/officeart/2005/8/layout/gear1"/>
    <dgm:cxn modelId="{70EB059F-5CA4-4751-A6CB-8DDAC8069EF7}" type="presParOf" srcId="{F92C159B-688C-43DF-B601-313F93E827B6}" destId="{515B2CF7-2571-4594-95DC-AD771B6054BB}" srcOrd="5" destOrd="0" presId="urn:microsoft.com/office/officeart/2005/8/layout/gear1"/>
    <dgm:cxn modelId="{6E1669F3-9317-4CE6-B305-36BE5D1C6E7A}" type="presParOf" srcId="{F92C159B-688C-43DF-B601-313F93E827B6}" destId="{D77A168F-3269-45FC-98F2-73BDAB740C39}" srcOrd="6" destOrd="0" presId="urn:microsoft.com/office/officeart/2005/8/layout/gear1"/>
    <dgm:cxn modelId="{26FC614E-5C7E-476C-949D-7549CD81202D}" type="presParOf" srcId="{F92C159B-688C-43DF-B601-313F93E827B6}" destId="{DE492AB6-4D3D-42C9-8F49-A8F3B3C46953}" srcOrd="7" destOrd="0" presId="urn:microsoft.com/office/officeart/2005/8/layout/gear1"/>
    <dgm:cxn modelId="{4F197B5B-74CB-4BD2-9C6D-A89B46CC524B}" type="presParOf" srcId="{F92C159B-688C-43DF-B601-313F93E827B6}" destId="{AF9C5244-165F-42A4-9301-6F6B30A60AC8}" srcOrd="8" destOrd="0" presId="urn:microsoft.com/office/officeart/2005/8/layout/gear1"/>
    <dgm:cxn modelId="{581A0D1F-49FF-4D45-A974-109CD2078073}" type="presParOf" srcId="{F92C159B-688C-43DF-B601-313F93E827B6}" destId="{0F8235BD-5F91-4592-98B7-8220D6430333}" srcOrd="9" destOrd="0" presId="urn:microsoft.com/office/officeart/2005/8/layout/gear1"/>
    <dgm:cxn modelId="{80840AD1-AA83-4FEE-B11F-B3B98622C013}" type="presParOf" srcId="{F92C159B-688C-43DF-B601-313F93E827B6}" destId="{5E5639EF-2638-444D-8F93-C83079F95CFA}" srcOrd="10" destOrd="0" presId="urn:microsoft.com/office/officeart/2005/8/layout/gear1"/>
    <dgm:cxn modelId="{4C32F783-4624-4E82-A44F-5EA2C635D27D}" type="presParOf" srcId="{F92C159B-688C-43DF-B601-313F93E827B6}" destId="{D5C141DD-E728-4703-9ECF-F15BAB776F8C}" srcOrd="11" destOrd="0" presId="urn:microsoft.com/office/officeart/2005/8/layout/gear1"/>
    <dgm:cxn modelId="{55B818E7-7DBF-4A85-89B5-D8E004C97D10}" type="presParOf" srcId="{F92C159B-688C-43DF-B601-313F93E827B6}" destId="{83EE42A9-35ED-4C30-88B7-22D9624DA17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12A5F8-CCA0-4B34-8B5D-E25AAAEAFA6B}" type="doc">
      <dgm:prSet loTypeId="urn:microsoft.com/office/officeart/2005/8/layout/hList7#1" loCatId="list" qsTypeId="urn:microsoft.com/office/officeart/2005/8/quickstyle/simple1" qsCatId="simple" csTypeId="urn:microsoft.com/office/officeart/2005/8/colors/accent1_2" csCatId="accent1" phldr="1"/>
      <dgm:spPr/>
    </dgm:pt>
    <dgm:pt modelId="{E21B53CB-098D-4931-85E7-6CB91EF7C438}">
      <dgm:prSet phldrT="[Text]"/>
      <dgm:spPr/>
      <dgm:t>
        <a:bodyPr/>
        <a:lstStyle/>
        <a:p>
          <a:r>
            <a:rPr lang="en-CA" dirty="0" smtClean="0"/>
            <a:t>Patients</a:t>
          </a:r>
          <a:endParaRPr lang="en-US" dirty="0"/>
        </a:p>
      </dgm:t>
    </dgm:pt>
    <dgm:pt modelId="{02D7C8B7-59E6-413B-859D-348A476D86AB}" type="parTrans" cxnId="{5BDD2A5D-D59D-47BC-86E5-61796FB84912}">
      <dgm:prSet/>
      <dgm:spPr/>
      <dgm:t>
        <a:bodyPr/>
        <a:lstStyle/>
        <a:p>
          <a:endParaRPr lang="en-US"/>
        </a:p>
      </dgm:t>
    </dgm:pt>
    <dgm:pt modelId="{DCE282E0-0F73-415B-BA62-F8A3A2C1AAE8}" type="sibTrans" cxnId="{5BDD2A5D-D59D-47BC-86E5-61796FB84912}">
      <dgm:prSet/>
      <dgm:spPr/>
      <dgm:t>
        <a:bodyPr/>
        <a:lstStyle/>
        <a:p>
          <a:endParaRPr lang="en-US"/>
        </a:p>
      </dgm:t>
    </dgm:pt>
    <dgm:pt modelId="{49E42EAB-2EF4-4ED6-A9AE-36203F622C20}">
      <dgm:prSet phldrT="[Text]"/>
      <dgm:spPr/>
      <dgm:t>
        <a:bodyPr/>
        <a:lstStyle/>
        <a:p>
          <a:r>
            <a:rPr lang="en-CA" dirty="0" smtClean="0"/>
            <a:t>Families</a:t>
          </a:r>
          <a:endParaRPr lang="en-US" dirty="0"/>
        </a:p>
      </dgm:t>
    </dgm:pt>
    <dgm:pt modelId="{52F9896A-DBC8-4A68-8130-0C16D6DCB2A8}" type="parTrans" cxnId="{61DBFF66-00AD-44DA-B96B-A4B5DF538C13}">
      <dgm:prSet/>
      <dgm:spPr/>
      <dgm:t>
        <a:bodyPr/>
        <a:lstStyle/>
        <a:p>
          <a:endParaRPr lang="en-US"/>
        </a:p>
      </dgm:t>
    </dgm:pt>
    <dgm:pt modelId="{FA80E7D4-6345-4B39-9065-8AD7EA3F9890}" type="sibTrans" cxnId="{61DBFF66-00AD-44DA-B96B-A4B5DF538C13}">
      <dgm:prSet/>
      <dgm:spPr/>
      <dgm:t>
        <a:bodyPr/>
        <a:lstStyle/>
        <a:p>
          <a:endParaRPr lang="en-US"/>
        </a:p>
      </dgm:t>
    </dgm:pt>
    <dgm:pt modelId="{732439B0-7782-40A9-99F2-10B1EC0C9555}">
      <dgm:prSet phldrT="[Text]"/>
      <dgm:spPr>
        <a:solidFill>
          <a:schemeClr val="accent5">
            <a:lumMod val="60000"/>
            <a:lumOff val="40000"/>
          </a:schemeClr>
        </a:solidFill>
      </dgm:spPr>
      <dgm:t>
        <a:bodyPr/>
        <a:lstStyle/>
        <a:p>
          <a:r>
            <a:rPr lang="en-CA" dirty="0" smtClean="0">
              <a:solidFill>
                <a:srgbClr val="19758B"/>
              </a:solidFill>
            </a:rPr>
            <a:t>Colleagues</a:t>
          </a:r>
          <a:endParaRPr lang="en-US" dirty="0">
            <a:solidFill>
              <a:srgbClr val="19758B"/>
            </a:solidFill>
          </a:endParaRPr>
        </a:p>
      </dgm:t>
    </dgm:pt>
    <dgm:pt modelId="{DBA1F96E-7489-43D8-8E10-4E6F3E078745}" type="parTrans" cxnId="{3601CDD5-F85D-439E-ABFD-E4A214747B6D}">
      <dgm:prSet/>
      <dgm:spPr/>
      <dgm:t>
        <a:bodyPr/>
        <a:lstStyle/>
        <a:p>
          <a:endParaRPr lang="en-US"/>
        </a:p>
      </dgm:t>
    </dgm:pt>
    <dgm:pt modelId="{A63FCFC4-4E1D-4BCD-A138-7C0690865A5D}" type="sibTrans" cxnId="{3601CDD5-F85D-439E-ABFD-E4A214747B6D}">
      <dgm:prSet/>
      <dgm:spPr/>
      <dgm:t>
        <a:bodyPr/>
        <a:lstStyle/>
        <a:p>
          <a:endParaRPr lang="en-US"/>
        </a:p>
      </dgm:t>
    </dgm:pt>
    <dgm:pt modelId="{78769099-1B0E-4CA9-9797-C42DE223D4D6}">
      <dgm:prSet phldrT="[Text]"/>
      <dgm:spPr>
        <a:solidFill>
          <a:schemeClr val="accent5">
            <a:lumMod val="60000"/>
            <a:lumOff val="40000"/>
          </a:schemeClr>
        </a:solidFill>
      </dgm:spPr>
      <dgm:t>
        <a:bodyPr/>
        <a:lstStyle/>
        <a:p>
          <a:r>
            <a:rPr lang="en-CA" dirty="0" smtClean="0">
              <a:solidFill>
                <a:srgbClr val="19758B"/>
              </a:solidFill>
            </a:rPr>
            <a:t>Supervisors</a:t>
          </a:r>
          <a:endParaRPr lang="en-US" dirty="0">
            <a:solidFill>
              <a:srgbClr val="19758B"/>
            </a:solidFill>
          </a:endParaRPr>
        </a:p>
      </dgm:t>
    </dgm:pt>
    <dgm:pt modelId="{6059DB1E-FE54-405F-B13B-490D8D8CEADB}" type="parTrans" cxnId="{F27A039B-1579-4230-8CAA-14EC809D799B}">
      <dgm:prSet/>
      <dgm:spPr/>
      <dgm:t>
        <a:bodyPr/>
        <a:lstStyle/>
        <a:p>
          <a:endParaRPr lang="en-US"/>
        </a:p>
      </dgm:t>
    </dgm:pt>
    <dgm:pt modelId="{543DCF70-6AAF-42AA-8260-A7B0C09622E1}" type="sibTrans" cxnId="{F27A039B-1579-4230-8CAA-14EC809D799B}">
      <dgm:prSet/>
      <dgm:spPr/>
      <dgm:t>
        <a:bodyPr/>
        <a:lstStyle/>
        <a:p>
          <a:endParaRPr lang="en-US"/>
        </a:p>
      </dgm:t>
    </dgm:pt>
    <dgm:pt modelId="{D1F8610B-24C2-4BA7-8642-C4D2136B8CCA}" type="pres">
      <dgm:prSet presAssocID="{8112A5F8-CCA0-4B34-8B5D-E25AAAEAFA6B}" presName="Name0" presStyleCnt="0">
        <dgm:presLayoutVars>
          <dgm:dir/>
          <dgm:resizeHandles val="exact"/>
        </dgm:presLayoutVars>
      </dgm:prSet>
      <dgm:spPr/>
    </dgm:pt>
    <dgm:pt modelId="{3BF221FC-97C3-42EA-95DF-82950871949C}" type="pres">
      <dgm:prSet presAssocID="{8112A5F8-CCA0-4B34-8B5D-E25AAAEAFA6B}" presName="fgShape" presStyleLbl="fgShp" presStyleIdx="0" presStyleCnt="1"/>
      <dgm:spPr/>
    </dgm:pt>
    <dgm:pt modelId="{7A12395A-E63E-4197-8F11-486E3A14DD4B}" type="pres">
      <dgm:prSet presAssocID="{8112A5F8-CCA0-4B34-8B5D-E25AAAEAFA6B}" presName="linComp" presStyleCnt="0"/>
      <dgm:spPr/>
    </dgm:pt>
    <dgm:pt modelId="{CB066A11-122D-4502-A120-C3A6E3EBC06D}" type="pres">
      <dgm:prSet presAssocID="{E21B53CB-098D-4931-85E7-6CB91EF7C438}" presName="compNode" presStyleCnt="0"/>
      <dgm:spPr/>
    </dgm:pt>
    <dgm:pt modelId="{7999212C-3E83-4CDF-8CB7-F6AC812D7F1D}" type="pres">
      <dgm:prSet presAssocID="{E21B53CB-098D-4931-85E7-6CB91EF7C438}" presName="bkgdShape" presStyleLbl="node1" presStyleIdx="0" presStyleCnt="4" custLinFactNeighborX="-95" custLinFactNeighborY="-1875"/>
      <dgm:spPr/>
      <dgm:t>
        <a:bodyPr/>
        <a:lstStyle/>
        <a:p>
          <a:endParaRPr lang="en-US"/>
        </a:p>
      </dgm:t>
    </dgm:pt>
    <dgm:pt modelId="{38DFDA02-B47A-4A18-AEC2-8F5434D9DB21}" type="pres">
      <dgm:prSet presAssocID="{E21B53CB-098D-4931-85E7-6CB91EF7C438}" presName="nodeTx" presStyleLbl="node1" presStyleIdx="0" presStyleCnt="4">
        <dgm:presLayoutVars>
          <dgm:bulletEnabled val="1"/>
        </dgm:presLayoutVars>
      </dgm:prSet>
      <dgm:spPr/>
      <dgm:t>
        <a:bodyPr/>
        <a:lstStyle/>
        <a:p>
          <a:endParaRPr lang="en-US"/>
        </a:p>
      </dgm:t>
    </dgm:pt>
    <dgm:pt modelId="{A4229DF4-344A-40F6-8A63-116624C478FD}" type="pres">
      <dgm:prSet presAssocID="{E21B53CB-098D-4931-85E7-6CB91EF7C438}" presName="invisiNode" presStyleLbl="node1" presStyleIdx="0" presStyleCnt="4"/>
      <dgm:spPr/>
    </dgm:pt>
    <dgm:pt modelId="{3E85F54E-4236-479A-904D-382C7FB3CCDB}" type="pres">
      <dgm:prSet presAssocID="{E21B53CB-098D-4931-85E7-6CB91EF7C438}" presName="imagNode" presStyleLbl="fgImgPlace1" presStyleIdx="0" presStyleCnt="4"/>
      <dgm:spPr/>
    </dgm:pt>
    <dgm:pt modelId="{90AC0A65-7666-4514-859C-24C5A608589A}" type="pres">
      <dgm:prSet presAssocID="{DCE282E0-0F73-415B-BA62-F8A3A2C1AAE8}" presName="sibTrans" presStyleLbl="sibTrans2D1" presStyleIdx="0" presStyleCnt="0"/>
      <dgm:spPr/>
      <dgm:t>
        <a:bodyPr/>
        <a:lstStyle/>
        <a:p>
          <a:endParaRPr lang="en-US"/>
        </a:p>
      </dgm:t>
    </dgm:pt>
    <dgm:pt modelId="{C8726717-CBC5-4AED-BE77-9614031C53D3}" type="pres">
      <dgm:prSet presAssocID="{49E42EAB-2EF4-4ED6-A9AE-36203F622C20}" presName="compNode" presStyleCnt="0"/>
      <dgm:spPr/>
    </dgm:pt>
    <dgm:pt modelId="{45F687A6-2D35-4BEB-A1E8-68DAE2498DF3}" type="pres">
      <dgm:prSet presAssocID="{49E42EAB-2EF4-4ED6-A9AE-36203F622C20}" presName="bkgdShape" presStyleLbl="node1" presStyleIdx="1" presStyleCnt="4"/>
      <dgm:spPr/>
      <dgm:t>
        <a:bodyPr/>
        <a:lstStyle/>
        <a:p>
          <a:endParaRPr lang="en-US"/>
        </a:p>
      </dgm:t>
    </dgm:pt>
    <dgm:pt modelId="{0714C1F5-1142-4FD4-B61A-A2CE92495879}" type="pres">
      <dgm:prSet presAssocID="{49E42EAB-2EF4-4ED6-A9AE-36203F622C20}" presName="nodeTx" presStyleLbl="node1" presStyleIdx="1" presStyleCnt="4">
        <dgm:presLayoutVars>
          <dgm:bulletEnabled val="1"/>
        </dgm:presLayoutVars>
      </dgm:prSet>
      <dgm:spPr/>
      <dgm:t>
        <a:bodyPr/>
        <a:lstStyle/>
        <a:p>
          <a:endParaRPr lang="en-US"/>
        </a:p>
      </dgm:t>
    </dgm:pt>
    <dgm:pt modelId="{8F6F7206-A707-410E-A393-8FDED834BD18}" type="pres">
      <dgm:prSet presAssocID="{49E42EAB-2EF4-4ED6-A9AE-36203F622C20}" presName="invisiNode" presStyleLbl="node1" presStyleIdx="1" presStyleCnt="4"/>
      <dgm:spPr/>
    </dgm:pt>
    <dgm:pt modelId="{C0AA4002-275D-4F52-990A-8C5E9A8C3811}" type="pres">
      <dgm:prSet presAssocID="{49E42EAB-2EF4-4ED6-A9AE-36203F622C20}" presName="imagNode" presStyleLbl="fgImgPlace1" presStyleIdx="1" presStyleCnt="4"/>
      <dgm:spPr/>
    </dgm:pt>
    <dgm:pt modelId="{57A15C5A-CF4E-4922-AC33-F32A8715CCC7}" type="pres">
      <dgm:prSet presAssocID="{FA80E7D4-6345-4B39-9065-8AD7EA3F9890}" presName="sibTrans" presStyleLbl="sibTrans2D1" presStyleIdx="0" presStyleCnt="0"/>
      <dgm:spPr/>
      <dgm:t>
        <a:bodyPr/>
        <a:lstStyle/>
        <a:p>
          <a:endParaRPr lang="en-US"/>
        </a:p>
      </dgm:t>
    </dgm:pt>
    <dgm:pt modelId="{B86C0CD8-B85E-4CF3-8306-A422C1418B46}" type="pres">
      <dgm:prSet presAssocID="{732439B0-7782-40A9-99F2-10B1EC0C9555}" presName="compNode" presStyleCnt="0"/>
      <dgm:spPr/>
    </dgm:pt>
    <dgm:pt modelId="{B3A4092A-321A-4667-AAAA-809AFA26D63D}" type="pres">
      <dgm:prSet presAssocID="{732439B0-7782-40A9-99F2-10B1EC0C9555}" presName="bkgdShape" presStyleLbl="node1" presStyleIdx="2" presStyleCnt="4"/>
      <dgm:spPr/>
      <dgm:t>
        <a:bodyPr/>
        <a:lstStyle/>
        <a:p>
          <a:endParaRPr lang="en-US"/>
        </a:p>
      </dgm:t>
    </dgm:pt>
    <dgm:pt modelId="{7A4660F7-5CB1-4B8E-A122-F1B4C033604F}" type="pres">
      <dgm:prSet presAssocID="{732439B0-7782-40A9-99F2-10B1EC0C9555}" presName="nodeTx" presStyleLbl="node1" presStyleIdx="2" presStyleCnt="4">
        <dgm:presLayoutVars>
          <dgm:bulletEnabled val="1"/>
        </dgm:presLayoutVars>
      </dgm:prSet>
      <dgm:spPr/>
      <dgm:t>
        <a:bodyPr/>
        <a:lstStyle/>
        <a:p>
          <a:endParaRPr lang="en-US"/>
        </a:p>
      </dgm:t>
    </dgm:pt>
    <dgm:pt modelId="{B7C80559-FD45-42E7-97C9-CA22D6312D46}" type="pres">
      <dgm:prSet presAssocID="{732439B0-7782-40A9-99F2-10B1EC0C9555}" presName="invisiNode" presStyleLbl="node1" presStyleIdx="2" presStyleCnt="4"/>
      <dgm:spPr/>
    </dgm:pt>
    <dgm:pt modelId="{A1E39C19-7842-4066-AE5B-5C7B2CAF819A}" type="pres">
      <dgm:prSet presAssocID="{732439B0-7782-40A9-99F2-10B1EC0C9555}" presName="imagNode" presStyleLbl="fgImgPlace1" presStyleIdx="2" presStyleCnt="4"/>
      <dgm:spPr/>
    </dgm:pt>
    <dgm:pt modelId="{88FEB065-166B-4067-B1B1-FEFFAD8866D9}" type="pres">
      <dgm:prSet presAssocID="{A63FCFC4-4E1D-4BCD-A138-7C0690865A5D}" presName="sibTrans" presStyleLbl="sibTrans2D1" presStyleIdx="0" presStyleCnt="0"/>
      <dgm:spPr/>
      <dgm:t>
        <a:bodyPr/>
        <a:lstStyle/>
        <a:p>
          <a:endParaRPr lang="en-US"/>
        </a:p>
      </dgm:t>
    </dgm:pt>
    <dgm:pt modelId="{A17CF740-012F-46C3-A83A-283E3B2FC990}" type="pres">
      <dgm:prSet presAssocID="{78769099-1B0E-4CA9-9797-C42DE223D4D6}" presName="compNode" presStyleCnt="0"/>
      <dgm:spPr/>
    </dgm:pt>
    <dgm:pt modelId="{FE4493E2-C1DF-4AED-8864-C750C7F536EC}" type="pres">
      <dgm:prSet presAssocID="{78769099-1B0E-4CA9-9797-C42DE223D4D6}" presName="bkgdShape" presStyleLbl="node1" presStyleIdx="3" presStyleCnt="4"/>
      <dgm:spPr/>
      <dgm:t>
        <a:bodyPr/>
        <a:lstStyle/>
        <a:p>
          <a:endParaRPr lang="en-US"/>
        </a:p>
      </dgm:t>
    </dgm:pt>
    <dgm:pt modelId="{DA95FCAE-2DBA-435D-BF95-04CA0FBF8851}" type="pres">
      <dgm:prSet presAssocID="{78769099-1B0E-4CA9-9797-C42DE223D4D6}" presName="nodeTx" presStyleLbl="node1" presStyleIdx="3" presStyleCnt="4">
        <dgm:presLayoutVars>
          <dgm:bulletEnabled val="1"/>
        </dgm:presLayoutVars>
      </dgm:prSet>
      <dgm:spPr/>
      <dgm:t>
        <a:bodyPr/>
        <a:lstStyle/>
        <a:p>
          <a:endParaRPr lang="en-US"/>
        </a:p>
      </dgm:t>
    </dgm:pt>
    <dgm:pt modelId="{7F46F094-56EF-4B8B-84E0-7E49FCCBF659}" type="pres">
      <dgm:prSet presAssocID="{78769099-1B0E-4CA9-9797-C42DE223D4D6}" presName="invisiNode" presStyleLbl="node1" presStyleIdx="3" presStyleCnt="4"/>
      <dgm:spPr/>
    </dgm:pt>
    <dgm:pt modelId="{5DC773D9-B5C4-4E37-BB2B-B3B52F055FB8}" type="pres">
      <dgm:prSet presAssocID="{78769099-1B0E-4CA9-9797-C42DE223D4D6}" presName="imagNode" presStyleLbl="fgImgPlace1" presStyleIdx="3" presStyleCnt="4"/>
      <dgm:spPr/>
    </dgm:pt>
  </dgm:ptLst>
  <dgm:cxnLst>
    <dgm:cxn modelId="{3601CDD5-F85D-439E-ABFD-E4A214747B6D}" srcId="{8112A5F8-CCA0-4B34-8B5D-E25AAAEAFA6B}" destId="{732439B0-7782-40A9-99F2-10B1EC0C9555}" srcOrd="2" destOrd="0" parTransId="{DBA1F96E-7489-43D8-8E10-4E6F3E078745}" sibTransId="{A63FCFC4-4E1D-4BCD-A138-7C0690865A5D}"/>
    <dgm:cxn modelId="{5BDD2A5D-D59D-47BC-86E5-61796FB84912}" srcId="{8112A5F8-CCA0-4B34-8B5D-E25AAAEAFA6B}" destId="{E21B53CB-098D-4931-85E7-6CB91EF7C438}" srcOrd="0" destOrd="0" parTransId="{02D7C8B7-59E6-413B-859D-348A476D86AB}" sibTransId="{DCE282E0-0F73-415B-BA62-F8A3A2C1AAE8}"/>
    <dgm:cxn modelId="{61DBFF66-00AD-44DA-B96B-A4B5DF538C13}" srcId="{8112A5F8-CCA0-4B34-8B5D-E25AAAEAFA6B}" destId="{49E42EAB-2EF4-4ED6-A9AE-36203F622C20}" srcOrd="1" destOrd="0" parTransId="{52F9896A-DBC8-4A68-8130-0C16D6DCB2A8}" sibTransId="{FA80E7D4-6345-4B39-9065-8AD7EA3F9890}"/>
    <dgm:cxn modelId="{0D6B5FD7-60AC-4F8B-BCE9-191302E5D558}" type="presOf" srcId="{78769099-1B0E-4CA9-9797-C42DE223D4D6}" destId="{DA95FCAE-2DBA-435D-BF95-04CA0FBF8851}" srcOrd="1" destOrd="0" presId="urn:microsoft.com/office/officeart/2005/8/layout/hList7#1"/>
    <dgm:cxn modelId="{163165E7-5318-4ED5-96D1-A7AF5ADA46BE}" type="presOf" srcId="{FA80E7D4-6345-4B39-9065-8AD7EA3F9890}" destId="{57A15C5A-CF4E-4922-AC33-F32A8715CCC7}" srcOrd="0" destOrd="0" presId="urn:microsoft.com/office/officeart/2005/8/layout/hList7#1"/>
    <dgm:cxn modelId="{C1703DEA-7553-4F54-A378-5FDA960EB57E}" type="presOf" srcId="{E21B53CB-098D-4931-85E7-6CB91EF7C438}" destId="{7999212C-3E83-4CDF-8CB7-F6AC812D7F1D}" srcOrd="0" destOrd="0" presId="urn:microsoft.com/office/officeart/2005/8/layout/hList7#1"/>
    <dgm:cxn modelId="{2B85855A-95D9-4D74-9FCA-6A584994A480}" type="presOf" srcId="{78769099-1B0E-4CA9-9797-C42DE223D4D6}" destId="{FE4493E2-C1DF-4AED-8864-C750C7F536EC}" srcOrd="0" destOrd="0" presId="urn:microsoft.com/office/officeart/2005/8/layout/hList7#1"/>
    <dgm:cxn modelId="{F27A039B-1579-4230-8CAA-14EC809D799B}" srcId="{8112A5F8-CCA0-4B34-8B5D-E25AAAEAFA6B}" destId="{78769099-1B0E-4CA9-9797-C42DE223D4D6}" srcOrd="3" destOrd="0" parTransId="{6059DB1E-FE54-405F-B13B-490D8D8CEADB}" sibTransId="{543DCF70-6AAF-42AA-8260-A7B0C09622E1}"/>
    <dgm:cxn modelId="{E0AF15B6-4634-434C-9EA1-103ED87FE3FE}" type="presOf" srcId="{732439B0-7782-40A9-99F2-10B1EC0C9555}" destId="{7A4660F7-5CB1-4B8E-A122-F1B4C033604F}" srcOrd="1" destOrd="0" presId="urn:microsoft.com/office/officeart/2005/8/layout/hList7#1"/>
    <dgm:cxn modelId="{521C1778-D816-4090-BBB5-6EEE1E5C007C}" type="presOf" srcId="{732439B0-7782-40A9-99F2-10B1EC0C9555}" destId="{B3A4092A-321A-4667-AAAA-809AFA26D63D}" srcOrd="0" destOrd="0" presId="urn:microsoft.com/office/officeart/2005/8/layout/hList7#1"/>
    <dgm:cxn modelId="{F44D6F60-ADCF-4A72-AFF4-4ED1BE572AFA}" type="presOf" srcId="{DCE282E0-0F73-415B-BA62-F8A3A2C1AAE8}" destId="{90AC0A65-7666-4514-859C-24C5A608589A}" srcOrd="0" destOrd="0" presId="urn:microsoft.com/office/officeart/2005/8/layout/hList7#1"/>
    <dgm:cxn modelId="{3DCEE954-4C6D-4EB2-B70D-D0629B3AE6CB}" type="presOf" srcId="{49E42EAB-2EF4-4ED6-A9AE-36203F622C20}" destId="{0714C1F5-1142-4FD4-B61A-A2CE92495879}" srcOrd="1" destOrd="0" presId="urn:microsoft.com/office/officeart/2005/8/layout/hList7#1"/>
    <dgm:cxn modelId="{E07840D3-BE2F-4A1C-A197-1C1F7857FBC8}" type="presOf" srcId="{A63FCFC4-4E1D-4BCD-A138-7C0690865A5D}" destId="{88FEB065-166B-4067-B1B1-FEFFAD8866D9}" srcOrd="0" destOrd="0" presId="urn:microsoft.com/office/officeart/2005/8/layout/hList7#1"/>
    <dgm:cxn modelId="{D40CC0BE-F568-4586-91C8-FC3E892253E0}" type="presOf" srcId="{8112A5F8-CCA0-4B34-8B5D-E25AAAEAFA6B}" destId="{D1F8610B-24C2-4BA7-8642-C4D2136B8CCA}" srcOrd="0" destOrd="0" presId="urn:microsoft.com/office/officeart/2005/8/layout/hList7#1"/>
    <dgm:cxn modelId="{51D004DC-50C3-411F-B893-562D07682B8E}" type="presOf" srcId="{49E42EAB-2EF4-4ED6-A9AE-36203F622C20}" destId="{45F687A6-2D35-4BEB-A1E8-68DAE2498DF3}" srcOrd="0" destOrd="0" presId="urn:microsoft.com/office/officeart/2005/8/layout/hList7#1"/>
    <dgm:cxn modelId="{061B0346-B74E-4EF3-B879-F740CD15BCA3}" type="presOf" srcId="{E21B53CB-098D-4931-85E7-6CB91EF7C438}" destId="{38DFDA02-B47A-4A18-AEC2-8F5434D9DB21}" srcOrd="1" destOrd="0" presId="urn:microsoft.com/office/officeart/2005/8/layout/hList7#1"/>
    <dgm:cxn modelId="{6A551902-6C7A-47DC-BDDB-AF45CE698720}" type="presParOf" srcId="{D1F8610B-24C2-4BA7-8642-C4D2136B8CCA}" destId="{3BF221FC-97C3-42EA-95DF-82950871949C}" srcOrd="0" destOrd="0" presId="urn:microsoft.com/office/officeart/2005/8/layout/hList7#1"/>
    <dgm:cxn modelId="{39B040F6-7E0E-4EB1-BDE8-E052E3A70740}" type="presParOf" srcId="{D1F8610B-24C2-4BA7-8642-C4D2136B8CCA}" destId="{7A12395A-E63E-4197-8F11-486E3A14DD4B}" srcOrd="1" destOrd="0" presId="urn:microsoft.com/office/officeart/2005/8/layout/hList7#1"/>
    <dgm:cxn modelId="{C176CE11-54FC-4AD4-BC2D-04A6FAD7E5D3}" type="presParOf" srcId="{7A12395A-E63E-4197-8F11-486E3A14DD4B}" destId="{CB066A11-122D-4502-A120-C3A6E3EBC06D}" srcOrd="0" destOrd="0" presId="urn:microsoft.com/office/officeart/2005/8/layout/hList7#1"/>
    <dgm:cxn modelId="{59FD0BFD-69B1-49DB-988C-379B0B8073DA}" type="presParOf" srcId="{CB066A11-122D-4502-A120-C3A6E3EBC06D}" destId="{7999212C-3E83-4CDF-8CB7-F6AC812D7F1D}" srcOrd="0" destOrd="0" presId="urn:microsoft.com/office/officeart/2005/8/layout/hList7#1"/>
    <dgm:cxn modelId="{A06FC576-8F44-40FF-BEC8-485D53F99C17}" type="presParOf" srcId="{CB066A11-122D-4502-A120-C3A6E3EBC06D}" destId="{38DFDA02-B47A-4A18-AEC2-8F5434D9DB21}" srcOrd="1" destOrd="0" presId="urn:microsoft.com/office/officeart/2005/8/layout/hList7#1"/>
    <dgm:cxn modelId="{36846182-2101-4D22-A0DE-43CEC9E61711}" type="presParOf" srcId="{CB066A11-122D-4502-A120-C3A6E3EBC06D}" destId="{A4229DF4-344A-40F6-8A63-116624C478FD}" srcOrd="2" destOrd="0" presId="urn:microsoft.com/office/officeart/2005/8/layout/hList7#1"/>
    <dgm:cxn modelId="{58A9EFCA-B9D6-411A-89E4-94B21368F39A}" type="presParOf" srcId="{CB066A11-122D-4502-A120-C3A6E3EBC06D}" destId="{3E85F54E-4236-479A-904D-382C7FB3CCDB}" srcOrd="3" destOrd="0" presId="urn:microsoft.com/office/officeart/2005/8/layout/hList7#1"/>
    <dgm:cxn modelId="{7526E0C5-0ED6-4447-8998-569C086E9BF5}" type="presParOf" srcId="{7A12395A-E63E-4197-8F11-486E3A14DD4B}" destId="{90AC0A65-7666-4514-859C-24C5A608589A}" srcOrd="1" destOrd="0" presId="urn:microsoft.com/office/officeart/2005/8/layout/hList7#1"/>
    <dgm:cxn modelId="{1FFC18A4-B6ED-4022-9940-EA0534195739}" type="presParOf" srcId="{7A12395A-E63E-4197-8F11-486E3A14DD4B}" destId="{C8726717-CBC5-4AED-BE77-9614031C53D3}" srcOrd="2" destOrd="0" presId="urn:microsoft.com/office/officeart/2005/8/layout/hList7#1"/>
    <dgm:cxn modelId="{0FAFAA59-087B-4F65-9343-5C17675A4BD4}" type="presParOf" srcId="{C8726717-CBC5-4AED-BE77-9614031C53D3}" destId="{45F687A6-2D35-4BEB-A1E8-68DAE2498DF3}" srcOrd="0" destOrd="0" presId="urn:microsoft.com/office/officeart/2005/8/layout/hList7#1"/>
    <dgm:cxn modelId="{790C2C19-4C49-430E-90F0-D55E4AE6CF1F}" type="presParOf" srcId="{C8726717-CBC5-4AED-BE77-9614031C53D3}" destId="{0714C1F5-1142-4FD4-B61A-A2CE92495879}" srcOrd="1" destOrd="0" presId="urn:microsoft.com/office/officeart/2005/8/layout/hList7#1"/>
    <dgm:cxn modelId="{A3FC8AD8-AF67-43C9-9461-5C99DB85433B}" type="presParOf" srcId="{C8726717-CBC5-4AED-BE77-9614031C53D3}" destId="{8F6F7206-A707-410E-A393-8FDED834BD18}" srcOrd="2" destOrd="0" presId="urn:microsoft.com/office/officeart/2005/8/layout/hList7#1"/>
    <dgm:cxn modelId="{AD7BA490-2558-472C-ABFF-AF6991BA9CDB}" type="presParOf" srcId="{C8726717-CBC5-4AED-BE77-9614031C53D3}" destId="{C0AA4002-275D-4F52-990A-8C5E9A8C3811}" srcOrd="3" destOrd="0" presId="urn:microsoft.com/office/officeart/2005/8/layout/hList7#1"/>
    <dgm:cxn modelId="{20911B72-90E6-42F3-BAE0-6A182BD3AB12}" type="presParOf" srcId="{7A12395A-E63E-4197-8F11-486E3A14DD4B}" destId="{57A15C5A-CF4E-4922-AC33-F32A8715CCC7}" srcOrd="3" destOrd="0" presId="urn:microsoft.com/office/officeart/2005/8/layout/hList7#1"/>
    <dgm:cxn modelId="{11DBF67C-AA38-4041-8D53-7B66A6D97D0D}" type="presParOf" srcId="{7A12395A-E63E-4197-8F11-486E3A14DD4B}" destId="{B86C0CD8-B85E-4CF3-8306-A422C1418B46}" srcOrd="4" destOrd="0" presId="urn:microsoft.com/office/officeart/2005/8/layout/hList7#1"/>
    <dgm:cxn modelId="{9B0657CC-6CB3-46FC-955F-C5C75C843A46}" type="presParOf" srcId="{B86C0CD8-B85E-4CF3-8306-A422C1418B46}" destId="{B3A4092A-321A-4667-AAAA-809AFA26D63D}" srcOrd="0" destOrd="0" presId="urn:microsoft.com/office/officeart/2005/8/layout/hList7#1"/>
    <dgm:cxn modelId="{645A8809-7BBC-4E24-8F8A-B1A242CA6987}" type="presParOf" srcId="{B86C0CD8-B85E-4CF3-8306-A422C1418B46}" destId="{7A4660F7-5CB1-4B8E-A122-F1B4C033604F}" srcOrd="1" destOrd="0" presId="urn:microsoft.com/office/officeart/2005/8/layout/hList7#1"/>
    <dgm:cxn modelId="{2C3EE2C8-53BA-427E-B386-E8CAFF4BAD0A}" type="presParOf" srcId="{B86C0CD8-B85E-4CF3-8306-A422C1418B46}" destId="{B7C80559-FD45-42E7-97C9-CA22D6312D46}" srcOrd="2" destOrd="0" presId="urn:microsoft.com/office/officeart/2005/8/layout/hList7#1"/>
    <dgm:cxn modelId="{3BF3EFEF-E26D-4298-94CB-16E0F2AA914E}" type="presParOf" srcId="{B86C0CD8-B85E-4CF3-8306-A422C1418B46}" destId="{A1E39C19-7842-4066-AE5B-5C7B2CAF819A}" srcOrd="3" destOrd="0" presId="urn:microsoft.com/office/officeart/2005/8/layout/hList7#1"/>
    <dgm:cxn modelId="{50B9FB8D-B7A3-439E-9000-E50B73D0284A}" type="presParOf" srcId="{7A12395A-E63E-4197-8F11-486E3A14DD4B}" destId="{88FEB065-166B-4067-B1B1-FEFFAD8866D9}" srcOrd="5" destOrd="0" presId="urn:microsoft.com/office/officeart/2005/8/layout/hList7#1"/>
    <dgm:cxn modelId="{C97910A3-EA84-4B39-8D51-949E3837D670}" type="presParOf" srcId="{7A12395A-E63E-4197-8F11-486E3A14DD4B}" destId="{A17CF740-012F-46C3-A83A-283E3B2FC990}" srcOrd="6" destOrd="0" presId="urn:microsoft.com/office/officeart/2005/8/layout/hList7#1"/>
    <dgm:cxn modelId="{DB1729DD-E7F4-4D4A-8915-FD972003499A}" type="presParOf" srcId="{A17CF740-012F-46C3-A83A-283E3B2FC990}" destId="{FE4493E2-C1DF-4AED-8864-C750C7F536EC}" srcOrd="0" destOrd="0" presId="urn:microsoft.com/office/officeart/2005/8/layout/hList7#1"/>
    <dgm:cxn modelId="{73F7DBAA-20C9-4F01-A968-23561E1A723E}" type="presParOf" srcId="{A17CF740-012F-46C3-A83A-283E3B2FC990}" destId="{DA95FCAE-2DBA-435D-BF95-04CA0FBF8851}" srcOrd="1" destOrd="0" presId="urn:microsoft.com/office/officeart/2005/8/layout/hList7#1"/>
    <dgm:cxn modelId="{F12689D8-9859-43AE-8018-4C77CFEE2621}" type="presParOf" srcId="{A17CF740-012F-46C3-A83A-283E3B2FC990}" destId="{7F46F094-56EF-4B8B-84E0-7E49FCCBF659}" srcOrd="2" destOrd="0" presId="urn:microsoft.com/office/officeart/2005/8/layout/hList7#1"/>
    <dgm:cxn modelId="{CC780C59-BC3A-4563-9C83-EE0BE7F6FCF9}" type="presParOf" srcId="{A17CF740-012F-46C3-A83A-283E3B2FC990}" destId="{5DC773D9-B5C4-4E37-BB2B-B3B52F055FB8}"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5D9C2-9324-4D7C-8B4C-4FD8895DF97C}"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C4D55F64-1F5D-4E1F-AF6F-CEC4849F254E}">
      <dgm:prSet phldrT="[Text]"/>
      <dgm:spPr>
        <a:gradFill rotWithShape="0">
          <a:gsLst>
            <a:gs pos="0">
              <a:srgbClr val="19758B"/>
            </a:gs>
            <a:gs pos="80000">
              <a:srgbClr val="1F92AD"/>
            </a:gs>
            <a:gs pos="100000">
              <a:srgbClr val="28B6D8"/>
            </a:gs>
          </a:gsLst>
        </a:gradFill>
      </dgm:spPr>
      <dgm:t>
        <a:bodyPr/>
        <a:lstStyle/>
        <a:p>
          <a:r>
            <a:rPr lang="en-CA" dirty="0" smtClean="0"/>
            <a:t>10 x</a:t>
          </a:r>
          <a:endParaRPr lang="en-US" dirty="0"/>
        </a:p>
      </dgm:t>
    </dgm:pt>
    <dgm:pt modelId="{1D885DC4-FC6F-43C2-96BF-9B7457E66777}" type="parTrans" cxnId="{14E52624-6AB0-42EE-AFF3-D2C8D0408024}">
      <dgm:prSet/>
      <dgm:spPr/>
      <dgm:t>
        <a:bodyPr/>
        <a:lstStyle/>
        <a:p>
          <a:endParaRPr lang="en-US"/>
        </a:p>
      </dgm:t>
    </dgm:pt>
    <dgm:pt modelId="{C9A85FCF-D46A-4260-923B-9C34ACAE4EA7}" type="sibTrans" cxnId="{14E52624-6AB0-42EE-AFF3-D2C8D0408024}">
      <dgm:prSet/>
      <dgm:spPr/>
      <dgm:t>
        <a:bodyPr/>
        <a:lstStyle/>
        <a:p>
          <a:endParaRPr lang="en-US"/>
        </a:p>
      </dgm:t>
    </dgm:pt>
    <dgm:pt modelId="{22BFF49B-D6D4-4F95-BFE2-D05661F37645}">
      <dgm:prSet phldrT="[Text]" custT="1"/>
      <dgm:spPr/>
      <dgm:t>
        <a:bodyPr/>
        <a:lstStyle/>
        <a:p>
          <a:r>
            <a:rPr lang="en-CA" sz="2800" dirty="0" smtClean="0">
              <a:solidFill>
                <a:srgbClr val="19758B"/>
              </a:solidFill>
            </a:rPr>
            <a:t>Assault rates more than 10 times those in non-health sectors</a:t>
          </a:r>
          <a:endParaRPr lang="en-US" sz="1000" dirty="0">
            <a:solidFill>
              <a:srgbClr val="19758B"/>
            </a:solidFill>
          </a:endParaRPr>
        </a:p>
      </dgm:t>
    </dgm:pt>
    <dgm:pt modelId="{354E0223-5B7C-4535-A0BA-616E23D3BC07}" type="parTrans" cxnId="{FE74BBB6-C065-4DC9-B347-1D9ABB1C9983}">
      <dgm:prSet/>
      <dgm:spPr/>
      <dgm:t>
        <a:bodyPr/>
        <a:lstStyle/>
        <a:p>
          <a:endParaRPr lang="en-US"/>
        </a:p>
      </dgm:t>
    </dgm:pt>
    <dgm:pt modelId="{8A23E00E-C3F0-4974-B1C8-710DB8323113}" type="sibTrans" cxnId="{FE74BBB6-C065-4DC9-B347-1D9ABB1C9983}">
      <dgm:prSet/>
      <dgm:spPr/>
      <dgm:t>
        <a:bodyPr/>
        <a:lstStyle/>
        <a:p>
          <a:endParaRPr lang="en-US"/>
        </a:p>
      </dgm:t>
    </dgm:pt>
    <dgm:pt modelId="{BBF819F6-EFB9-4362-B238-2B00A18CE7EC}">
      <dgm:prSet phldrT="[Text]"/>
      <dgm:spPr>
        <a:gradFill rotWithShape="0">
          <a:gsLst>
            <a:gs pos="0">
              <a:srgbClr val="19758B"/>
            </a:gs>
            <a:gs pos="80000">
              <a:srgbClr val="1F92AD"/>
            </a:gs>
            <a:gs pos="100000">
              <a:srgbClr val="28B6D8"/>
            </a:gs>
          </a:gsLst>
        </a:gradFill>
      </dgm:spPr>
      <dgm:t>
        <a:bodyPr/>
        <a:lstStyle/>
        <a:p>
          <a:r>
            <a:rPr lang="en-CA" dirty="0" smtClean="0"/>
            <a:t>70%</a:t>
          </a:r>
          <a:endParaRPr lang="en-US" dirty="0"/>
        </a:p>
      </dgm:t>
    </dgm:pt>
    <dgm:pt modelId="{8AB04460-4C36-4F2A-B627-0F13F2681B41}" type="parTrans" cxnId="{DBA60749-2EE1-4B68-9687-7F8A23BD3A11}">
      <dgm:prSet/>
      <dgm:spPr/>
      <dgm:t>
        <a:bodyPr/>
        <a:lstStyle/>
        <a:p>
          <a:endParaRPr lang="en-US"/>
        </a:p>
      </dgm:t>
    </dgm:pt>
    <dgm:pt modelId="{BEF9B959-F519-489D-827A-AD13A223CF7A}" type="sibTrans" cxnId="{DBA60749-2EE1-4B68-9687-7F8A23BD3A11}">
      <dgm:prSet/>
      <dgm:spPr/>
      <dgm:t>
        <a:bodyPr/>
        <a:lstStyle/>
        <a:p>
          <a:endParaRPr lang="en-US"/>
        </a:p>
      </dgm:t>
    </dgm:pt>
    <dgm:pt modelId="{E09285AD-26A2-4222-82A4-550A39FB33B2}">
      <dgm:prSet phldrT="[Text]" custT="1"/>
      <dgm:spPr/>
      <dgm:t>
        <a:bodyPr/>
        <a:lstStyle/>
        <a:p>
          <a:r>
            <a:rPr lang="en-CA" sz="2800" b="0" dirty="0" smtClean="0">
              <a:solidFill>
                <a:srgbClr val="19758B"/>
              </a:solidFill>
            </a:rPr>
            <a:t>70% of nurses in a US nursing survey reported being bullied at work</a:t>
          </a:r>
          <a:endParaRPr lang="en-US" sz="1000" dirty="0">
            <a:solidFill>
              <a:srgbClr val="19758B"/>
            </a:solidFill>
          </a:endParaRPr>
        </a:p>
      </dgm:t>
    </dgm:pt>
    <dgm:pt modelId="{C777CD05-2A7D-4EFA-B0D9-CE61D9F5DCDD}" type="parTrans" cxnId="{64883FF9-84E4-45B5-A815-909072D600B5}">
      <dgm:prSet/>
      <dgm:spPr/>
      <dgm:t>
        <a:bodyPr/>
        <a:lstStyle/>
        <a:p>
          <a:endParaRPr lang="en-US"/>
        </a:p>
      </dgm:t>
    </dgm:pt>
    <dgm:pt modelId="{59DB1C1C-55AA-416A-97D4-EF39A346EE87}" type="sibTrans" cxnId="{64883FF9-84E4-45B5-A815-909072D600B5}">
      <dgm:prSet/>
      <dgm:spPr/>
      <dgm:t>
        <a:bodyPr/>
        <a:lstStyle/>
        <a:p>
          <a:endParaRPr lang="en-US"/>
        </a:p>
      </dgm:t>
    </dgm:pt>
    <dgm:pt modelId="{43CE3CF2-436B-4DD7-920D-C860E13695B5}">
      <dgm:prSet phldrT="[Text]"/>
      <dgm:spPr>
        <a:gradFill rotWithShape="0">
          <a:gsLst>
            <a:gs pos="0">
              <a:srgbClr val="19758B"/>
            </a:gs>
            <a:gs pos="80000">
              <a:srgbClr val="1F92AD"/>
            </a:gs>
            <a:gs pos="100000">
              <a:srgbClr val="28B6D8"/>
            </a:gs>
          </a:gsLst>
        </a:gradFill>
      </dgm:spPr>
      <dgm:t>
        <a:bodyPr/>
        <a:lstStyle/>
        <a:p>
          <a:r>
            <a:rPr lang="en-CA" dirty="0" smtClean="0"/>
            <a:t>45%</a:t>
          </a:r>
          <a:endParaRPr lang="en-US" dirty="0"/>
        </a:p>
      </dgm:t>
    </dgm:pt>
    <dgm:pt modelId="{908C90F5-5B9C-491F-A24A-C530603A7324}" type="parTrans" cxnId="{74C3648E-A18D-41EC-A7FD-9ACEBBF8A7FC}">
      <dgm:prSet/>
      <dgm:spPr/>
      <dgm:t>
        <a:bodyPr/>
        <a:lstStyle/>
        <a:p>
          <a:endParaRPr lang="en-US"/>
        </a:p>
      </dgm:t>
    </dgm:pt>
    <dgm:pt modelId="{997AE72D-C54C-4E8D-BB79-94FD66624746}" type="sibTrans" cxnId="{74C3648E-A18D-41EC-A7FD-9ACEBBF8A7FC}">
      <dgm:prSet/>
      <dgm:spPr/>
      <dgm:t>
        <a:bodyPr/>
        <a:lstStyle/>
        <a:p>
          <a:endParaRPr lang="en-US"/>
        </a:p>
      </dgm:t>
    </dgm:pt>
    <dgm:pt modelId="{D7BBB1A1-45A6-4D0C-A82A-556D96DB6414}">
      <dgm:prSet phldrT="[Text]" custT="1"/>
      <dgm:spPr/>
      <dgm:t>
        <a:bodyPr/>
        <a:lstStyle/>
        <a:p>
          <a:r>
            <a:rPr lang="en-CA" sz="2700" dirty="0" smtClean="0">
              <a:solidFill>
                <a:srgbClr val="19758B"/>
              </a:solidFill>
            </a:rPr>
            <a:t>45% of those bullied report stress affected their health</a:t>
          </a:r>
          <a:endParaRPr lang="en-US" sz="1000" dirty="0">
            <a:solidFill>
              <a:schemeClr val="bg1"/>
            </a:solidFill>
          </a:endParaRPr>
        </a:p>
      </dgm:t>
    </dgm:pt>
    <dgm:pt modelId="{EC1DD120-86B3-40ED-B358-372B42C18CCC}" type="parTrans" cxnId="{1F9ECAFC-2DA0-41EC-9782-3F6344EF9B19}">
      <dgm:prSet/>
      <dgm:spPr/>
      <dgm:t>
        <a:bodyPr/>
        <a:lstStyle/>
        <a:p>
          <a:endParaRPr lang="en-US"/>
        </a:p>
      </dgm:t>
    </dgm:pt>
    <dgm:pt modelId="{0CFE0ED0-18B3-41C5-AED1-0C4FE963572C}" type="sibTrans" cxnId="{1F9ECAFC-2DA0-41EC-9782-3F6344EF9B19}">
      <dgm:prSet/>
      <dgm:spPr/>
      <dgm:t>
        <a:bodyPr/>
        <a:lstStyle/>
        <a:p>
          <a:endParaRPr lang="en-US"/>
        </a:p>
      </dgm:t>
    </dgm:pt>
    <dgm:pt modelId="{219A5AC7-6C1E-424B-B0A0-E69B3C5D23D4}">
      <dgm:prSet phldrT="[Text]" custT="1"/>
      <dgm:spPr/>
      <dgm:t>
        <a:bodyPr/>
        <a:lstStyle/>
        <a:p>
          <a:r>
            <a:rPr lang="en-CA" sz="1000" i="1" dirty="0" smtClean="0">
              <a:solidFill>
                <a:schemeClr val="bg1"/>
              </a:solidFill>
            </a:rPr>
            <a:t>       </a:t>
          </a:r>
          <a:r>
            <a:rPr lang="en-CA" sz="1000" i="1" dirty="0" smtClean="0">
              <a:solidFill>
                <a:srgbClr val="19758B"/>
              </a:solidFill>
            </a:rPr>
            <a:t> Source: </a:t>
          </a:r>
          <a:r>
            <a:rPr lang="en-CA" sz="1000" i="0" dirty="0" smtClean="0">
              <a:solidFill>
                <a:srgbClr val="19758B"/>
              </a:solidFill>
            </a:rPr>
            <a:t>Public Services Health &amp; Safety Association (2009)</a:t>
          </a:r>
          <a:endParaRPr lang="en-US" sz="1000" i="0" dirty="0">
            <a:solidFill>
              <a:srgbClr val="19758B"/>
            </a:solidFill>
          </a:endParaRPr>
        </a:p>
      </dgm:t>
    </dgm:pt>
    <dgm:pt modelId="{066FC365-F289-429A-84B2-26C17D0C5D73}" type="parTrans" cxnId="{E69A540C-7422-4969-B9B7-DBC0852D4B59}">
      <dgm:prSet/>
      <dgm:spPr/>
      <dgm:t>
        <a:bodyPr/>
        <a:lstStyle/>
        <a:p>
          <a:endParaRPr lang="en-CA"/>
        </a:p>
      </dgm:t>
    </dgm:pt>
    <dgm:pt modelId="{B339ABD9-E486-4365-89B5-75681904C127}" type="sibTrans" cxnId="{E69A540C-7422-4969-B9B7-DBC0852D4B59}">
      <dgm:prSet/>
      <dgm:spPr/>
      <dgm:t>
        <a:bodyPr/>
        <a:lstStyle/>
        <a:p>
          <a:endParaRPr lang="en-CA"/>
        </a:p>
      </dgm:t>
    </dgm:pt>
    <dgm:pt modelId="{3379AAF8-6BE8-46BF-B230-A0F05993D984}">
      <dgm:prSet phldrT="[Text]" custT="1"/>
      <dgm:spPr/>
      <dgm:t>
        <a:bodyPr/>
        <a:lstStyle/>
        <a:p>
          <a:r>
            <a:rPr lang="en-CA" sz="1000" dirty="0" smtClean="0">
              <a:solidFill>
                <a:schemeClr val="bg1"/>
              </a:solidFill>
            </a:rPr>
            <a:t>        </a:t>
          </a:r>
          <a:r>
            <a:rPr lang="en-CA" sz="1000" i="1" dirty="0" smtClean="0">
              <a:solidFill>
                <a:srgbClr val="19758B"/>
              </a:solidFill>
            </a:rPr>
            <a:t>Source</a:t>
          </a:r>
          <a:r>
            <a:rPr lang="en-CA" sz="1000" dirty="0" smtClean="0">
              <a:solidFill>
                <a:srgbClr val="19758B"/>
              </a:solidFill>
            </a:rPr>
            <a:t>: </a:t>
          </a:r>
          <a:r>
            <a:rPr lang="en-CA" sz="1000" dirty="0" err="1" smtClean="0">
              <a:solidFill>
                <a:srgbClr val="19758B"/>
              </a:solidFill>
            </a:rPr>
            <a:t>Vessey</a:t>
          </a:r>
          <a:r>
            <a:rPr lang="en-CA" sz="1000" dirty="0" smtClean="0">
              <a:solidFill>
                <a:srgbClr val="19758B"/>
              </a:solidFill>
            </a:rPr>
            <a:t>, Demarco, Gaffney, &amp; </a:t>
          </a:r>
          <a:r>
            <a:rPr lang="en-CA" sz="1000" dirty="0" err="1" smtClean="0">
              <a:solidFill>
                <a:srgbClr val="19758B"/>
              </a:solidFill>
            </a:rPr>
            <a:t>Budin</a:t>
          </a:r>
          <a:r>
            <a:rPr lang="en-CA" sz="1000" dirty="0" smtClean="0">
              <a:solidFill>
                <a:srgbClr val="19758B"/>
              </a:solidFill>
            </a:rPr>
            <a:t> (2009)</a:t>
          </a:r>
          <a:endParaRPr lang="en-US" sz="1000" dirty="0">
            <a:solidFill>
              <a:srgbClr val="19758B"/>
            </a:solidFill>
          </a:endParaRPr>
        </a:p>
      </dgm:t>
    </dgm:pt>
    <dgm:pt modelId="{88470196-8ECE-48A6-A267-72C1EFF98BA0}" type="parTrans" cxnId="{5EAEE0BC-2E01-44B5-9D2F-5BD5ACFA98D7}">
      <dgm:prSet/>
      <dgm:spPr/>
      <dgm:t>
        <a:bodyPr/>
        <a:lstStyle/>
        <a:p>
          <a:endParaRPr lang="en-CA"/>
        </a:p>
      </dgm:t>
    </dgm:pt>
    <dgm:pt modelId="{8E42CCF2-3C43-44D7-8B7F-237BC17DC9FD}" type="sibTrans" cxnId="{5EAEE0BC-2E01-44B5-9D2F-5BD5ACFA98D7}">
      <dgm:prSet/>
      <dgm:spPr/>
      <dgm:t>
        <a:bodyPr/>
        <a:lstStyle/>
        <a:p>
          <a:endParaRPr lang="en-CA"/>
        </a:p>
      </dgm:t>
    </dgm:pt>
    <dgm:pt modelId="{6EC372C8-6A4D-40B4-9B33-12BA5C51A356}">
      <dgm:prSet phldrT="[Text]" custT="1"/>
      <dgm:spPr/>
      <dgm:t>
        <a:bodyPr/>
        <a:lstStyle/>
        <a:p>
          <a:r>
            <a:rPr lang="en-CA" sz="1000" dirty="0" smtClean="0">
              <a:solidFill>
                <a:schemeClr val="bg1"/>
              </a:solidFill>
            </a:rPr>
            <a:t>     </a:t>
          </a:r>
          <a:r>
            <a:rPr lang="en-CA" sz="1000" dirty="0" smtClean="0">
              <a:solidFill>
                <a:srgbClr val="19758B"/>
              </a:solidFill>
            </a:rPr>
            <a:t> </a:t>
          </a:r>
          <a:r>
            <a:rPr lang="en-CA" sz="1000" i="1" dirty="0" smtClean="0">
              <a:solidFill>
                <a:srgbClr val="19758B"/>
              </a:solidFill>
            </a:rPr>
            <a:t>Source:</a:t>
          </a:r>
          <a:r>
            <a:rPr lang="en-CA" sz="1000" dirty="0" smtClean="0">
              <a:solidFill>
                <a:srgbClr val="19758B"/>
              </a:solidFill>
            </a:rPr>
            <a:t> Workplace Bullying Institute (2007)</a:t>
          </a:r>
          <a:endParaRPr lang="en-US" sz="1000" dirty="0">
            <a:solidFill>
              <a:srgbClr val="19758B"/>
            </a:solidFill>
          </a:endParaRPr>
        </a:p>
      </dgm:t>
    </dgm:pt>
    <dgm:pt modelId="{ECD8C690-D19F-4B90-9B91-259A48D09AA7}" type="parTrans" cxnId="{8204E998-9259-49F2-9379-4E3B970144C9}">
      <dgm:prSet/>
      <dgm:spPr/>
      <dgm:t>
        <a:bodyPr/>
        <a:lstStyle/>
        <a:p>
          <a:endParaRPr lang="en-CA"/>
        </a:p>
      </dgm:t>
    </dgm:pt>
    <dgm:pt modelId="{2A7A218A-5C3F-47D3-B08D-328140EC9E1E}" type="sibTrans" cxnId="{8204E998-9259-49F2-9379-4E3B970144C9}">
      <dgm:prSet/>
      <dgm:spPr/>
      <dgm:t>
        <a:bodyPr/>
        <a:lstStyle/>
        <a:p>
          <a:endParaRPr lang="en-CA"/>
        </a:p>
      </dgm:t>
    </dgm:pt>
    <dgm:pt modelId="{7147772E-FD25-4393-A0A8-F5AD7FE8BED4}" type="pres">
      <dgm:prSet presAssocID="{8C85D9C2-9324-4D7C-8B4C-4FD8895DF97C}" presName="linearFlow" presStyleCnt="0">
        <dgm:presLayoutVars>
          <dgm:dir/>
          <dgm:animLvl val="lvl"/>
          <dgm:resizeHandles val="exact"/>
        </dgm:presLayoutVars>
      </dgm:prSet>
      <dgm:spPr/>
      <dgm:t>
        <a:bodyPr/>
        <a:lstStyle/>
        <a:p>
          <a:endParaRPr lang="en-US"/>
        </a:p>
      </dgm:t>
    </dgm:pt>
    <dgm:pt modelId="{C9D0A171-DCF5-41C4-874E-CF2D9F019C0C}" type="pres">
      <dgm:prSet presAssocID="{C4D55F64-1F5D-4E1F-AF6F-CEC4849F254E}" presName="composite" presStyleCnt="0"/>
      <dgm:spPr/>
    </dgm:pt>
    <dgm:pt modelId="{30A7F80B-F90C-4D59-B803-9C1D9842AE83}" type="pres">
      <dgm:prSet presAssocID="{C4D55F64-1F5D-4E1F-AF6F-CEC4849F254E}" presName="parentText" presStyleLbl="alignNode1" presStyleIdx="0" presStyleCnt="3">
        <dgm:presLayoutVars>
          <dgm:chMax val="1"/>
          <dgm:bulletEnabled val="1"/>
        </dgm:presLayoutVars>
      </dgm:prSet>
      <dgm:spPr/>
      <dgm:t>
        <a:bodyPr/>
        <a:lstStyle/>
        <a:p>
          <a:endParaRPr lang="en-US"/>
        </a:p>
      </dgm:t>
    </dgm:pt>
    <dgm:pt modelId="{CAF47503-BE9D-4BC3-B295-14644D09948A}" type="pres">
      <dgm:prSet presAssocID="{C4D55F64-1F5D-4E1F-AF6F-CEC4849F254E}" presName="descendantText" presStyleLbl="alignAcc1" presStyleIdx="0" presStyleCnt="3" custLinFactNeighborX="0" custLinFactNeighborY="-341">
        <dgm:presLayoutVars>
          <dgm:bulletEnabled val="1"/>
        </dgm:presLayoutVars>
      </dgm:prSet>
      <dgm:spPr/>
      <dgm:t>
        <a:bodyPr/>
        <a:lstStyle/>
        <a:p>
          <a:endParaRPr lang="en-US"/>
        </a:p>
      </dgm:t>
    </dgm:pt>
    <dgm:pt modelId="{5356CE83-DB22-4E93-8A7A-1C918251E996}" type="pres">
      <dgm:prSet presAssocID="{C9A85FCF-D46A-4260-923B-9C34ACAE4EA7}" presName="sp" presStyleCnt="0"/>
      <dgm:spPr/>
    </dgm:pt>
    <dgm:pt modelId="{42AB6F19-239D-49CC-B158-4B3F06D08866}" type="pres">
      <dgm:prSet presAssocID="{BBF819F6-EFB9-4362-B238-2B00A18CE7EC}" presName="composite" presStyleCnt="0"/>
      <dgm:spPr/>
    </dgm:pt>
    <dgm:pt modelId="{3447B2F5-FD27-4867-9FAE-C7D8E08BDD6D}" type="pres">
      <dgm:prSet presAssocID="{BBF819F6-EFB9-4362-B238-2B00A18CE7EC}" presName="parentText" presStyleLbl="alignNode1" presStyleIdx="1" presStyleCnt="3">
        <dgm:presLayoutVars>
          <dgm:chMax val="1"/>
          <dgm:bulletEnabled val="1"/>
        </dgm:presLayoutVars>
      </dgm:prSet>
      <dgm:spPr/>
      <dgm:t>
        <a:bodyPr/>
        <a:lstStyle/>
        <a:p>
          <a:endParaRPr lang="en-US"/>
        </a:p>
      </dgm:t>
    </dgm:pt>
    <dgm:pt modelId="{858FF42A-1E71-46E9-8401-44314D822429}" type="pres">
      <dgm:prSet presAssocID="{BBF819F6-EFB9-4362-B238-2B00A18CE7EC}" presName="descendantText" presStyleLbl="alignAcc1" presStyleIdx="1" presStyleCnt="3" custLinFactNeighborY="675">
        <dgm:presLayoutVars>
          <dgm:bulletEnabled val="1"/>
        </dgm:presLayoutVars>
      </dgm:prSet>
      <dgm:spPr/>
      <dgm:t>
        <a:bodyPr/>
        <a:lstStyle/>
        <a:p>
          <a:endParaRPr lang="en-US"/>
        </a:p>
      </dgm:t>
    </dgm:pt>
    <dgm:pt modelId="{B43E6127-F5B4-4F3C-8D4E-3CB0ECAF5E73}" type="pres">
      <dgm:prSet presAssocID="{BEF9B959-F519-489D-827A-AD13A223CF7A}" presName="sp" presStyleCnt="0"/>
      <dgm:spPr/>
    </dgm:pt>
    <dgm:pt modelId="{5F5D6395-588F-4C5C-B2D4-FB259A173A33}" type="pres">
      <dgm:prSet presAssocID="{43CE3CF2-436B-4DD7-920D-C860E13695B5}" presName="composite" presStyleCnt="0"/>
      <dgm:spPr/>
    </dgm:pt>
    <dgm:pt modelId="{0F455863-695C-41CA-A495-677108D38D94}" type="pres">
      <dgm:prSet presAssocID="{43CE3CF2-436B-4DD7-920D-C860E13695B5}" presName="parentText" presStyleLbl="alignNode1" presStyleIdx="2" presStyleCnt="3">
        <dgm:presLayoutVars>
          <dgm:chMax val="1"/>
          <dgm:bulletEnabled val="1"/>
        </dgm:presLayoutVars>
      </dgm:prSet>
      <dgm:spPr/>
      <dgm:t>
        <a:bodyPr/>
        <a:lstStyle/>
        <a:p>
          <a:endParaRPr lang="en-US"/>
        </a:p>
      </dgm:t>
    </dgm:pt>
    <dgm:pt modelId="{DB488BF3-6246-4218-AB80-4A7E64BFA5CF}" type="pres">
      <dgm:prSet presAssocID="{43CE3CF2-436B-4DD7-920D-C860E13695B5}" presName="descendantText" presStyleLbl="alignAcc1" presStyleIdx="2" presStyleCnt="3">
        <dgm:presLayoutVars>
          <dgm:bulletEnabled val="1"/>
        </dgm:presLayoutVars>
      </dgm:prSet>
      <dgm:spPr/>
      <dgm:t>
        <a:bodyPr/>
        <a:lstStyle/>
        <a:p>
          <a:endParaRPr lang="en-US"/>
        </a:p>
      </dgm:t>
    </dgm:pt>
  </dgm:ptLst>
  <dgm:cxnLst>
    <dgm:cxn modelId="{FE74BBB6-C065-4DC9-B347-1D9ABB1C9983}" srcId="{C4D55F64-1F5D-4E1F-AF6F-CEC4849F254E}" destId="{22BFF49B-D6D4-4F95-BFE2-D05661F37645}" srcOrd="0" destOrd="0" parTransId="{354E0223-5B7C-4535-A0BA-616E23D3BC07}" sibTransId="{8A23E00E-C3F0-4974-B1C8-710DB8323113}"/>
    <dgm:cxn modelId="{DBA60749-2EE1-4B68-9687-7F8A23BD3A11}" srcId="{8C85D9C2-9324-4D7C-8B4C-4FD8895DF97C}" destId="{BBF819F6-EFB9-4362-B238-2B00A18CE7EC}" srcOrd="1" destOrd="0" parTransId="{8AB04460-4C36-4F2A-B627-0F13F2681B41}" sibTransId="{BEF9B959-F519-489D-827A-AD13A223CF7A}"/>
    <dgm:cxn modelId="{2F375040-D312-4F7F-932C-102BE299D91F}" type="presOf" srcId="{8C85D9C2-9324-4D7C-8B4C-4FD8895DF97C}" destId="{7147772E-FD25-4393-A0A8-F5AD7FE8BED4}" srcOrd="0" destOrd="0" presId="urn:microsoft.com/office/officeart/2005/8/layout/chevron2"/>
    <dgm:cxn modelId="{74C3648E-A18D-41EC-A7FD-9ACEBBF8A7FC}" srcId="{8C85D9C2-9324-4D7C-8B4C-4FD8895DF97C}" destId="{43CE3CF2-436B-4DD7-920D-C860E13695B5}" srcOrd="2" destOrd="0" parTransId="{908C90F5-5B9C-491F-A24A-C530603A7324}" sibTransId="{997AE72D-C54C-4E8D-BB79-94FD66624746}"/>
    <dgm:cxn modelId="{1F9ECAFC-2DA0-41EC-9782-3F6344EF9B19}" srcId="{43CE3CF2-436B-4DD7-920D-C860E13695B5}" destId="{D7BBB1A1-45A6-4D0C-A82A-556D96DB6414}" srcOrd="0" destOrd="0" parTransId="{EC1DD120-86B3-40ED-B358-372B42C18CCC}" sibTransId="{0CFE0ED0-18B3-41C5-AED1-0C4FE963572C}"/>
    <dgm:cxn modelId="{D34EAFEE-E463-4933-9C03-A821416DA3F5}" type="presOf" srcId="{D7BBB1A1-45A6-4D0C-A82A-556D96DB6414}" destId="{DB488BF3-6246-4218-AB80-4A7E64BFA5CF}" srcOrd="0" destOrd="0" presId="urn:microsoft.com/office/officeart/2005/8/layout/chevron2"/>
    <dgm:cxn modelId="{F47FD8D9-D144-4848-B781-1F5249D9D2DA}" type="presOf" srcId="{6EC372C8-6A4D-40B4-9B33-12BA5C51A356}" destId="{DB488BF3-6246-4218-AB80-4A7E64BFA5CF}" srcOrd="0" destOrd="1" presId="urn:microsoft.com/office/officeart/2005/8/layout/chevron2"/>
    <dgm:cxn modelId="{CE00C784-CAF5-4CA5-9B39-981C3F823710}" type="presOf" srcId="{219A5AC7-6C1E-424B-B0A0-E69B3C5D23D4}" destId="{CAF47503-BE9D-4BC3-B295-14644D09948A}" srcOrd="0" destOrd="1" presId="urn:microsoft.com/office/officeart/2005/8/layout/chevron2"/>
    <dgm:cxn modelId="{922AEE23-270F-43E3-B035-41D9D30EE10D}" type="presOf" srcId="{3379AAF8-6BE8-46BF-B230-A0F05993D984}" destId="{858FF42A-1E71-46E9-8401-44314D822429}" srcOrd="0" destOrd="1" presId="urn:microsoft.com/office/officeart/2005/8/layout/chevron2"/>
    <dgm:cxn modelId="{267633AC-4C09-496E-95D5-24387CCBCEBC}" type="presOf" srcId="{C4D55F64-1F5D-4E1F-AF6F-CEC4849F254E}" destId="{30A7F80B-F90C-4D59-B803-9C1D9842AE83}" srcOrd="0" destOrd="0" presId="urn:microsoft.com/office/officeart/2005/8/layout/chevron2"/>
    <dgm:cxn modelId="{706B6E72-9DC7-44DD-80B5-40472D41349A}" type="presOf" srcId="{22BFF49B-D6D4-4F95-BFE2-D05661F37645}" destId="{CAF47503-BE9D-4BC3-B295-14644D09948A}" srcOrd="0" destOrd="0" presId="urn:microsoft.com/office/officeart/2005/8/layout/chevron2"/>
    <dgm:cxn modelId="{14E52624-6AB0-42EE-AFF3-D2C8D0408024}" srcId="{8C85D9C2-9324-4D7C-8B4C-4FD8895DF97C}" destId="{C4D55F64-1F5D-4E1F-AF6F-CEC4849F254E}" srcOrd="0" destOrd="0" parTransId="{1D885DC4-FC6F-43C2-96BF-9B7457E66777}" sibTransId="{C9A85FCF-D46A-4260-923B-9C34ACAE4EA7}"/>
    <dgm:cxn modelId="{5EAEE0BC-2E01-44B5-9D2F-5BD5ACFA98D7}" srcId="{BBF819F6-EFB9-4362-B238-2B00A18CE7EC}" destId="{3379AAF8-6BE8-46BF-B230-A0F05993D984}" srcOrd="1" destOrd="0" parTransId="{88470196-8ECE-48A6-A267-72C1EFF98BA0}" sibTransId="{8E42CCF2-3C43-44D7-8B7F-237BC17DC9FD}"/>
    <dgm:cxn modelId="{1212CE29-8FE4-49F1-846F-0D880842D120}" type="presOf" srcId="{E09285AD-26A2-4222-82A4-550A39FB33B2}" destId="{858FF42A-1E71-46E9-8401-44314D822429}" srcOrd="0" destOrd="0" presId="urn:microsoft.com/office/officeart/2005/8/layout/chevron2"/>
    <dgm:cxn modelId="{2221DA5D-E108-4087-BF62-7B4CB7F82756}" type="presOf" srcId="{43CE3CF2-436B-4DD7-920D-C860E13695B5}" destId="{0F455863-695C-41CA-A495-677108D38D94}" srcOrd="0" destOrd="0" presId="urn:microsoft.com/office/officeart/2005/8/layout/chevron2"/>
    <dgm:cxn modelId="{8204E998-9259-49F2-9379-4E3B970144C9}" srcId="{43CE3CF2-436B-4DD7-920D-C860E13695B5}" destId="{6EC372C8-6A4D-40B4-9B33-12BA5C51A356}" srcOrd="1" destOrd="0" parTransId="{ECD8C690-D19F-4B90-9B91-259A48D09AA7}" sibTransId="{2A7A218A-5C3F-47D3-B08D-328140EC9E1E}"/>
    <dgm:cxn modelId="{64883FF9-84E4-45B5-A815-909072D600B5}" srcId="{BBF819F6-EFB9-4362-B238-2B00A18CE7EC}" destId="{E09285AD-26A2-4222-82A4-550A39FB33B2}" srcOrd="0" destOrd="0" parTransId="{C777CD05-2A7D-4EFA-B0D9-CE61D9F5DCDD}" sibTransId="{59DB1C1C-55AA-416A-97D4-EF39A346EE87}"/>
    <dgm:cxn modelId="{E69A540C-7422-4969-B9B7-DBC0852D4B59}" srcId="{C4D55F64-1F5D-4E1F-AF6F-CEC4849F254E}" destId="{219A5AC7-6C1E-424B-B0A0-E69B3C5D23D4}" srcOrd="1" destOrd="0" parTransId="{066FC365-F289-429A-84B2-26C17D0C5D73}" sibTransId="{B339ABD9-E486-4365-89B5-75681904C127}"/>
    <dgm:cxn modelId="{CCBF8A19-5037-4E52-A489-14F0A8B97D69}" type="presOf" srcId="{BBF819F6-EFB9-4362-B238-2B00A18CE7EC}" destId="{3447B2F5-FD27-4867-9FAE-C7D8E08BDD6D}" srcOrd="0" destOrd="0" presId="urn:microsoft.com/office/officeart/2005/8/layout/chevron2"/>
    <dgm:cxn modelId="{A9340DE3-C7AC-483B-BE64-8930CBC23642}" type="presParOf" srcId="{7147772E-FD25-4393-A0A8-F5AD7FE8BED4}" destId="{C9D0A171-DCF5-41C4-874E-CF2D9F019C0C}" srcOrd="0" destOrd="0" presId="urn:microsoft.com/office/officeart/2005/8/layout/chevron2"/>
    <dgm:cxn modelId="{BB544888-8154-404C-9B2D-97BB3A5609D0}" type="presParOf" srcId="{C9D0A171-DCF5-41C4-874E-CF2D9F019C0C}" destId="{30A7F80B-F90C-4D59-B803-9C1D9842AE83}" srcOrd="0" destOrd="0" presId="urn:microsoft.com/office/officeart/2005/8/layout/chevron2"/>
    <dgm:cxn modelId="{279D5408-F0B8-47B2-B344-09468A1B9A91}" type="presParOf" srcId="{C9D0A171-DCF5-41C4-874E-CF2D9F019C0C}" destId="{CAF47503-BE9D-4BC3-B295-14644D09948A}" srcOrd="1" destOrd="0" presId="urn:microsoft.com/office/officeart/2005/8/layout/chevron2"/>
    <dgm:cxn modelId="{97D50C4B-5466-45A8-855D-4FEC8AA58F83}" type="presParOf" srcId="{7147772E-FD25-4393-A0A8-F5AD7FE8BED4}" destId="{5356CE83-DB22-4E93-8A7A-1C918251E996}" srcOrd="1" destOrd="0" presId="urn:microsoft.com/office/officeart/2005/8/layout/chevron2"/>
    <dgm:cxn modelId="{07535462-C877-4BC7-ADD4-95692E8F7541}" type="presParOf" srcId="{7147772E-FD25-4393-A0A8-F5AD7FE8BED4}" destId="{42AB6F19-239D-49CC-B158-4B3F06D08866}" srcOrd="2" destOrd="0" presId="urn:microsoft.com/office/officeart/2005/8/layout/chevron2"/>
    <dgm:cxn modelId="{714FBE00-D587-4619-B9CD-173FA6F69280}" type="presParOf" srcId="{42AB6F19-239D-49CC-B158-4B3F06D08866}" destId="{3447B2F5-FD27-4867-9FAE-C7D8E08BDD6D}" srcOrd="0" destOrd="0" presId="urn:microsoft.com/office/officeart/2005/8/layout/chevron2"/>
    <dgm:cxn modelId="{A0379537-506D-43DC-9FD3-302CA72A8407}" type="presParOf" srcId="{42AB6F19-239D-49CC-B158-4B3F06D08866}" destId="{858FF42A-1E71-46E9-8401-44314D822429}" srcOrd="1" destOrd="0" presId="urn:microsoft.com/office/officeart/2005/8/layout/chevron2"/>
    <dgm:cxn modelId="{F4913666-E511-4C6F-81EF-27CDFCE169E8}" type="presParOf" srcId="{7147772E-FD25-4393-A0A8-F5AD7FE8BED4}" destId="{B43E6127-F5B4-4F3C-8D4E-3CB0ECAF5E73}" srcOrd="3" destOrd="0" presId="urn:microsoft.com/office/officeart/2005/8/layout/chevron2"/>
    <dgm:cxn modelId="{7BA4E39A-E55B-4D6E-80E7-FFAB9C832C12}" type="presParOf" srcId="{7147772E-FD25-4393-A0A8-F5AD7FE8BED4}" destId="{5F5D6395-588F-4C5C-B2D4-FB259A173A33}" srcOrd="4" destOrd="0" presId="urn:microsoft.com/office/officeart/2005/8/layout/chevron2"/>
    <dgm:cxn modelId="{EC1D2925-CFFC-43D2-9333-46EED3EBD981}" type="presParOf" srcId="{5F5D6395-588F-4C5C-B2D4-FB259A173A33}" destId="{0F455863-695C-41CA-A495-677108D38D94}" srcOrd="0" destOrd="0" presId="urn:microsoft.com/office/officeart/2005/8/layout/chevron2"/>
    <dgm:cxn modelId="{88CFF333-D051-4026-883D-FA2571D0390A}" type="presParOf" srcId="{5F5D6395-588F-4C5C-B2D4-FB259A173A33}" destId="{DB488BF3-6246-4218-AB80-4A7E64BFA5C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C90FD-EFD7-4033-826E-2C4E8DE8CA33}" type="doc">
      <dgm:prSet loTypeId="urn:microsoft.com/office/officeart/2005/8/layout/venn1" loCatId="relationship" qsTypeId="urn:microsoft.com/office/officeart/2005/8/quickstyle/3d3" qsCatId="3D" csTypeId="urn:microsoft.com/office/officeart/2005/8/colors/accent1_2" csCatId="accent1" phldr="1"/>
      <dgm:spPr/>
    </dgm:pt>
    <dgm:pt modelId="{340F7110-9376-4522-86CC-090679CAC4FC}">
      <dgm:prSet phldrT="[Text]"/>
      <dgm:spPr/>
      <dgm:t>
        <a:bodyPr/>
        <a:lstStyle/>
        <a:p>
          <a:r>
            <a:rPr lang="en-US" dirty="0" smtClean="0"/>
            <a:t>Patients/Client</a:t>
          </a:r>
          <a:endParaRPr lang="en-US" dirty="0"/>
        </a:p>
      </dgm:t>
    </dgm:pt>
    <dgm:pt modelId="{0BC4977C-0F8E-41A7-AF00-9EF5030CF16D}" type="parTrans" cxnId="{0CFCAAC8-C21C-4375-BFCE-9A520BB7E103}">
      <dgm:prSet/>
      <dgm:spPr/>
      <dgm:t>
        <a:bodyPr/>
        <a:lstStyle/>
        <a:p>
          <a:endParaRPr lang="en-US"/>
        </a:p>
      </dgm:t>
    </dgm:pt>
    <dgm:pt modelId="{1D4C9873-9954-492F-B2E2-90C869B27CF5}" type="sibTrans" cxnId="{0CFCAAC8-C21C-4375-BFCE-9A520BB7E103}">
      <dgm:prSet/>
      <dgm:spPr/>
      <dgm:t>
        <a:bodyPr/>
        <a:lstStyle/>
        <a:p>
          <a:endParaRPr lang="en-US"/>
        </a:p>
      </dgm:t>
    </dgm:pt>
    <dgm:pt modelId="{94FE3E5A-9AF2-4CD6-89A1-D0BA1C6F2252}">
      <dgm:prSet phldrT="[Text]"/>
      <dgm:spPr/>
      <dgm:t>
        <a:bodyPr/>
        <a:lstStyle/>
        <a:p>
          <a:endParaRPr lang="en-US" dirty="0"/>
        </a:p>
      </dgm:t>
    </dgm:pt>
    <dgm:pt modelId="{AF2AAB23-4945-4B24-8BD1-457242E48B8A}" type="parTrans" cxnId="{68B4E367-E7E1-4769-8882-09F4EF0E7A8F}">
      <dgm:prSet/>
      <dgm:spPr/>
      <dgm:t>
        <a:bodyPr/>
        <a:lstStyle/>
        <a:p>
          <a:endParaRPr lang="en-US"/>
        </a:p>
      </dgm:t>
    </dgm:pt>
    <dgm:pt modelId="{32FF3E07-DFAA-4E09-A71B-0AEDCBC55EAF}" type="sibTrans" cxnId="{68B4E367-E7E1-4769-8882-09F4EF0E7A8F}">
      <dgm:prSet/>
      <dgm:spPr/>
      <dgm:t>
        <a:bodyPr/>
        <a:lstStyle/>
        <a:p>
          <a:endParaRPr lang="en-US"/>
        </a:p>
      </dgm:t>
    </dgm:pt>
    <dgm:pt modelId="{082DE485-4CA1-47C2-B917-F05C8495FABF}">
      <dgm:prSet phldrT="[Text]"/>
      <dgm:spPr/>
      <dgm:t>
        <a:bodyPr/>
        <a:lstStyle/>
        <a:p>
          <a:r>
            <a:rPr lang="en-US" dirty="0" smtClean="0"/>
            <a:t>Peers </a:t>
          </a:r>
          <a:endParaRPr lang="en-US" dirty="0"/>
        </a:p>
      </dgm:t>
    </dgm:pt>
    <dgm:pt modelId="{1836D36C-0FDF-45AD-9D30-E9C294FF69A3}" type="parTrans" cxnId="{7C744296-7B6B-4AD6-A489-D6D8CC547A20}">
      <dgm:prSet/>
      <dgm:spPr/>
      <dgm:t>
        <a:bodyPr/>
        <a:lstStyle/>
        <a:p>
          <a:endParaRPr lang="en-US"/>
        </a:p>
      </dgm:t>
    </dgm:pt>
    <dgm:pt modelId="{65E7BD0A-1A22-4239-A548-90C564381A53}" type="sibTrans" cxnId="{7C744296-7B6B-4AD6-A489-D6D8CC547A20}">
      <dgm:prSet/>
      <dgm:spPr/>
      <dgm:t>
        <a:bodyPr/>
        <a:lstStyle/>
        <a:p>
          <a:endParaRPr lang="en-US"/>
        </a:p>
      </dgm:t>
    </dgm:pt>
    <dgm:pt modelId="{F8902FEC-019D-413F-B86F-D4D48FAA5375}" type="pres">
      <dgm:prSet presAssocID="{A40C90FD-EFD7-4033-826E-2C4E8DE8CA33}" presName="compositeShape" presStyleCnt="0">
        <dgm:presLayoutVars>
          <dgm:chMax val="7"/>
          <dgm:dir/>
          <dgm:resizeHandles val="exact"/>
        </dgm:presLayoutVars>
      </dgm:prSet>
      <dgm:spPr/>
    </dgm:pt>
    <dgm:pt modelId="{C1C8D2A7-E092-4A78-96B7-5C1927354CBF}" type="pres">
      <dgm:prSet presAssocID="{340F7110-9376-4522-86CC-090679CAC4FC}" presName="circ1" presStyleLbl="vennNode1" presStyleIdx="0" presStyleCnt="3"/>
      <dgm:spPr/>
      <dgm:t>
        <a:bodyPr/>
        <a:lstStyle/>
        <a:p>
          <a:endParaRPr lang="en-US"/>
        </a:p>
      </dgm:t>
    </dgm:pt>
    <dgm:pt modelId="{9C2A7AEC-4E3D-4140-8588-B47A3D7FAF1A}" type="pres">
      <dgm:prSet presAssocID="{340F7110-9376-4522-86CC-090679CAC4FC}" presName="circ1Tx" presStyleLbl="revTx" presStyleIdx="0" presStyleCnt="0">
        <dgm:presLayoutVars>
          <dgm:chMax val="0"/>
          <dgm:chPref val="0"/>
          <dgm:bulletEnabled val="1"/>
        </dgm:presLayoutVars>
      </dgm:prSet>
      <dgm:spPr/>
      <dgm:t>
        <a:bodyPr/>
        <a:lstStyle/>
        <a:p>
          <a:endParaRPr lang="en-US"/>
        </a:p>
      </dgm:t>
    </dgm:pt>
    <dgm:pt modelId="{1C7A0156-8244-44F2-96A5-FBA9E9075E9A}" type="pres">
      <dgm:prSet presAssocID="{94FE3E5A-9AF2-4CD6-89A1-D0BA1C6F2252}" presName="circ2" presStyleLbl="vennNode1" presStyleIdx="1" presStyleCnt="3"/>
      <dgm:spPr/>
      <dgm:t>
        <a:bodyPr/>
        <a:lstStyle/>
        <a:p>
          <a:endParaRPr lang="en-US"/>
        </a:p>
      </dgm:t>
    </dgm:pt>
    <dgm:pt modelId="{17030759-CD4E-4E9F-95DA-81E9E129E64E}" type="pres">
      <dgm:prSet presAssocID="{94FE3E5A-9AF2-4CD6-89A1-D0BA1C6F2252}" presName="circ2Tx" presStyleLbl="revTx" presStyleIdx="0" presStyleCnt="0">
        <dgm:presLayoutVars>
          <dgm:chMax val="0"/>
          <dgm:chPref val="0"/>
          <dgm:bulletEnabled val="1"/>
        </dgm:presLayoutVars>
      </dgm:prSet>
      <dgm:spPr/>
      <dgm:t>
        <a:bodyPr/>
        <a:lstStyle/>
        <a:p>
          <a:endParaRPr lang="en-US"/>
        </a:p>
      </dgm:t>
    </dgm:pt>
    <dgm:pt modelId="{1CD984FF-8C52-4C95-A76B-32E937F45101}" type="pres">
      <dgm:prSet presAssocID="{082DE485-4CA1-47C2-B917-F05C8495FABF}" presName="circ3" presStyleLbl="vennNode1" presStyleIdx="2" presStyleCnt="3"/>
      <dgm:spPr/>
      <dgm:t>
        <a:bodyPr/>
        <a:lstStyle/>
        <a:p>
          <a:endParaRPr lang="en-US"/>
        </a:p>
      </dgm:t>
    </dgm:pt>
    <dgm:pt modelId="{50252FD8-79AF-481D-B33E-D54BBB6E2AD6}" type="pres">
      <dgm:prSet presAssocID="{082DE485-4CA1-47C2-B917-F05C8495FABF}" presName="circ3Tx" presStyleLbl="revTx" presStyleIdx="0" presStyleCnt="0">
        <dgm:presLayoutVars>
          <dgm:chMax val="0"/>
          <dgm:chPref val="0"/>
          <dgm:bulletEnabled val="1"/>
        </dgm:presLayoutVars>
      </dgm:prSet>
      <dgm:spPr/>
      <dgm:t>
        <a:bodyPr/>
        <a:lstStyle/>
        <a:p>
          <a:endParaRPr lang="en-US"/>
        </a:p>
      </dgm:t>
    </dgm:pt>
  </dgm:ptLst>
  <dgm:cxnLst>
    <dgm:cxn modelId="{34974857-00E7-4A62-8455-85799A01F384}" type="presOf" srcId="{A40C90FD-EFD7-4033-826E-2C4E8DE8CA33}" destId="{F8902FEC-019D-413F-B86F-D4D48FAA5375}" srcOrd="0" destOrd="0" presId="urn:microsoft.com/office/officeart/2005/8/layout/venn1"/>
    <dgm:cxn modelId="{7C744296-7B6B-4AD6-A489-D6D8CC547A20}" srcId="{A40C90FD-EFD7-4033-826E-2C4E8DE8CA33}" destId="{082DE485-4CA1-47C2-B917-F05C8495FABF}" srcOrd="2" destOrd="0" parTransId="{1836D36C-0FDF-45AD-9D30-E9C294FF69A3}" sibTransId="{65E7BD0A-1A22-4239-A548-90C564381A53}"/>
    <dgm:cxn modelId="{68B4E367-E7E1-4769-8882-09F4EF0E7A8F}" srcId="{A40C90FD-EFD7-4033-826E-2C4E8DE8CA33}" destId="{94FE3E5A-9AF2-4CD6-89A1-D0BA1C6F2252}" srcOrd="1" destOrd="0" parTransId="{AF2AAB23-4945-4B24-8BD1-457242E48B8A}" sibTransId="{32FF3E07-DFAA-4E09-A71B-0AEDCBC55EAF}"/>
    <dgm:cxn modelId="{2584F001-E304-4C07-9DF2-7A94C0A6E4C9}" type="presOf" srcId="{94FE3E5A-9AF2-4CD6-89A1-D0BA1C6F2252}" destId="{1C7A0156-8244-44F2-96A5-FBA9E9075E9A}" srcOrd="0" destOrd="0" presId="urn:microsoft.com/office/officeart/2005/8/layout/venn1"/>
    <dgm:cxn modelId="{9688C197-AA7D-43C0-9A26-485BC1A94118}" type="presOf" srcId="{340F7110-9376-4522-86CC-090679CAC4FC}" destId="{C1C8D2A7-E092-4A78-96B7-5C1927354CBF}" srcOrd="0" destOrd="0" presId="urn:microsoft.com/office/officeart/2005/8/layout/venn1"/>
    <dgm:cxn modelId="{D9BFBBF9-20F3-485A-A378-504E844581C5}" type="presOf" srcId="{340F7110-9376-4522-86CC-090679CAC4FC}" destId="{9C2A7AEC-4E3D-4140-8588-B47A3D7FAF1A}" srcOrd="1" destOrd="0" presId="urn:microsoft.com/office/officeart/2005/8/layout/venn1"/>
    <dgm:cxn modelId="{EFB991F0-B160-4A28-BDD8-0C24E70F8937}" type="presOf" srcId="{94FE3E5A-9AF2-4CD6-89A1-D0BA1C6F2252}" destId="{17030759-CD4E-4E9F-95DA-81E9E129E64E}" srcOrd="1" destOrd="0" presId="urn:microsoft.com/office/officeart/2005/8/layout/venn1"/>
    <dgm:cxn modelId="{720A82E2-A2FF-41CA-85EF-3F058EDC08C9}" type="presOf" srcId="{082DE485-4CA1-47C2-B917-F05C8495FABF}" destId="{50252FD8-79AF-481D-B33E-D54BBB6E2AD6}" srcOrd="1" destOrd="0" presId="urn:microsoft.com/office/officeart/2005/8/layout/venn1"/>
    <dgm:cxn modelId="{0CFCAAC8-C21C-4375-BFCE-9A520BB7E103}" srcId="{A40C90FD-EFD7-4033-826E-2C4E8DE8CA33}" destId="{340F7110-9376-4522-86CC-090679CAC4FC}" srcOrd="0" destOrd="0" parTransId="{0BC4977C-0F8E-41A7-AF00-9EF5030CF16D}" sibTransId="{1D4C9873-9954-492F-B2E2-90C869B27CF5}"/>
    <dgm:cxn modelId="{C6249006-59AA-48D8-A649-ED077914CA6B}" type="presOf" srcId="{082DE485-4CA1-47C2-B917-F05C8495FABF}" destId="{1CD984FF-8C52-4C95-A76B-32E937F45101}" srcOrd="0" destOrd="0" presId="urn:microsoft.com/office/officeart/2005/8/layout/venn1"/>
    <dgm:cxn modelId="{21D28A4C-250B-4775-8441-589B6E8BA22C}" type="presParOf" srcId="{F8902FEC-019D-413F-B86F-D4D48FAA5375}" destId="{C1C8D2A7-E092-4A78-96B7-5C1927354CBF}" srcOrd="0" destOrd="0" presId="urn:microsoft.com/office/officeart/2005/8/layout/venn1"/>
    <dgm:cxn modelId="{BDE46F5F-5F1B-4649-9ECD-C9E56AD87913}" type="presParOf" srcId="{F8902FEC-019D-413F-B86F-D4D48FAA5375}" destId="{9C2A7AEC-4E3D-4140-8588-B47A3D7FAF1A}" srcOrd="1" destOrd="0" presId="urn:microsoft.com/office/officeart/2005/8/layout/venn1"/>
    <dgm:cxn modelId="{49843620-507B-47D2-A76B-AC2A58A6B552}" type="presParOf" srcId="{F8902FEC-019D-413F-B86F-D4D48FAA5375}" destId="{1C7A0156-8244-44F2-96A5-FBA9E9075E9A}" srcOrd="2" destOrd="0" presId="urn:microsoft.com/office/officeart/2005/8/layout/venn1"/>
    <dgm:cxn modelId="{C5995C2B-01E7-4E3A-AE4C-2A85E55E7E76}" type="presParOf" srcId="{F8902FEC-019D-413F-B86F-D4D48FAA5375}" destId="{17030759-CD4E-4E9F-95DA-81E9E129E64E}" srcOrd="3" destOrd="0" presId="urn:microsoft.com/office/officeart/2005/8/layout/venn1"/>
    <dgm:cxn modelId="{27EDFC16-61DA-43F7-B4CE-C3A3F6F3A238}" type="presParOf" srcId="{F8902FEC-019D-413F-B86F-D4D48FAA5375}" destId="{1CD984FF-8C52-4C95-A76B-32E937F45101}" srcOrd="4" destOrd="0" presId="urn:microsoft.com/office/officeart/2005/8/layout/venn1"/>
    <dgm:cxn modelId="{E5E9C9AB-2E8B-4889-B2F0-7F59718F25AD}" type="presParOf" srcId="{F8902FEC-019D-413F-B86F-D4D48FAA5375}" destId="{50252FD8-79AF-481D-B33E-D54BBB6E2AD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EDB8C-C40D-4550-8772-EE89AD2513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AF5241-E7DC-4482-9E8E-697AF42D7672}">
      <dgm:prSet phldrT="[Text]"/>
      <dgm:spPr>
        <a:gradFill rotWithShape="0">
          <a:gsLst>
            <a:gs pos="0">
              <a:srgbClr val="19758B"/>
            </a:gs>
            <a:gs pos="80000">
              <a:srgbClr val="1F92AD"/>
            </a:gs>
            <a:gs pos="100000">
              <a:srgbClr val="28B6D8"/>
            </a:gs>
          </a:gsLst>
          <a:lin ang="16200000" scaled="0"/>
        </a:gradFill>
      </dgm:spPr>
      <dgm:t>
        <a:bodyPr/>
        <a:lstStyle/>
        <a:p>
          <a:pPr algn="ctr"/>
          <a:r>
            <a:rPr lang="en-CA" dirty="0" smtClean="0">
              <a:solidFill>
                <a:schemeClr val="bg1"/>
              </a:solidFill>
            </a:rPr>
            <a:t>In Ontario Bill 168:</a:t>
          </a:r>
          <a:endParaRPr lang="en-US" dirty="0">
            <a:solidFill>
              <a:schemeClr val="bg1"/>
            </a:solidFill>
          </a:endParaRPr>
        </a:p>
      </dgm:t>
    </dgm:pt>
    <dgm:pt modelId="{B073E505-28E9-4BE0-803A-96338214BB3C}" type="parTrans" cxnId="{947F35E2-7A06-4913-AC4B-8B1FBFE0A7E8}">
      <dgm:prSet/>
      <dgm:spPr/>
      <dgm:t>
        <a:bodyPr/>
        <a:lstStyle/>
        <a:p>
          <a:endParaRPr lang="en-US"/>
        </a:p>
      </dgm:t>
    </dgm:pt>
    <dgm:pt modelId="{6EA10FE6-6474-49D0-A90E-95EA1C8E20BB}" type="sibTrans" cxnId="{947F35E2-7A06-4913-AC4B-8B1FBFE0A7E8}">
      <dgm:prSet/>
      <dgm:spPr/>
      <dgm:t>
        <a:bodyPr/>
        <a:lstStyle/>
        <a:p>
          <a:endParaRPr lang="en-US"/>
        </a:p>
      </dgm:t>
    </dgm:pt>
    <dgm:pt modelId="{B745C7B3-8175-441B-81F0-AD0FE3811564}">
      <dgm:prSet phldrT="[Text]"/>
      <dgm:spPr/>
      <dgm:t>
        <a:bodyPr/>
        <a:lstStyle/>
        <a:p>
          <a:r>
            <a:rPr lang="en-CA" sz="2600" dirty="0" smtClean="0">
              <a:solidFill>
                <a:srgbClr val="19758B"/>
              </a:solidFill>
            </a:rPr>
            <a:t>Made changes to Ontario’s Occupational Health and Safety Act (OHSA) effective June 15, 2010 to strengthen protections for workers from workplace violence and address workplace harassment </a:t>
          </a:r>
          <a:endParaRPr lang="en-US" sz="2600" dirty="0">
            <a:solidFill>
              <a:srgbClr val="19758B"/>
            </a:solidFill>
          </a:endParaRPr>
        </a:p>
      </dgm:t>
    </dgm:pt>
    <dgm:pt modelId="{AAAE5F75-9C0D-4E76-89C6-798D72810729}" type="parTrans" cxnId="{32355EE6-3191-4554-8575-6501C553A932}">
      <dgm:prSet/>
      <dgm:spPr/>
      <dgm:t>
        <a:bodyPr/>
        <a:lstStyle/>
        <a:p>
          <a:endParaRPr lang="en-US"/>
        </a:p>
      </dgm:t>
    </dgm:pt>
    <dgm:pt modelId="{909FDB24-C4DD-441B-8D73-24F2509BD0E9}" type="sibTrans" cxnId="{32355EE6-3191-4554-8575-6501C553A932}">
      <dgm:prSet/>
      <dgm:spPr/>
      <dgm:t>
        <a:bodyPr/>
        <a:lstStyle/>
        <a:p>
          <a:endParaRPr lang="en-US"/>
        </a:p>
      </dgm:t>
    </dgm:pt>
    <dgm:pt modelId="{43D873D8-FDD3-42CC-A842-583262822661}">
      <dgm:prSet phldrT="[Text]"/>
      <dgm:spPr/>
      <dgm:t>
        <a:bodyPr/>
        <a:lstStyle/>
        <a:p>
          <a:r>
            <a:rPr lang="en-CA" sz="2600" dirty="0" smtClean="0">
              <a:solidFill>
                <a:srgbClr val="19758B"/>
              </a:solidFill>
            </a:rPr>
            <a:t>Provides a definition of workplace violence and harassment and redefines employer duties in all workplaces </a:t>
          </a:r>
          <a:r>
            <a:rPr lang="en-US" sz="2600" dirty="0" smtClean="0">
              <a:solidFill>
                <a:srgbClr val="19758B"/>
              </a:solidFill>
            </a:rPr>
            <a:t>covered by the OHSA</a:t>
          </a:r>
          <a:endParaRPr lang="en-US" sz="2600" dirty="0">
            <a:solidFill>
              <a:srgbClr val="19758B"/>
            </a:solidFill>
          </a:endParaRPr>
        </a:p>
      </dgm:t>
    </dgm:pt>
    <dgm:pt modelId="{FF0781F1-09F4-4491-B654-191325F10A2F}" type="parTrans" cxnId="{53AEBBFF-1734-439A-8AB2-867D6AA68D67}">
      <dgm:prSet/>
      <dgm:spPr/>
      <dgm:t>
        <a:bodyPr/>
        <a:lstStyle/>
        <a:p>
          <a:endParaRPr lang="en-US"/>
        </a:p>
      </dgm:t>
    </dgm:pt>
    <dgm:pt modelId="{D180D6AC-5546-44C8-9698-7A349B8450FF}" type="sibTrans" cxnId="{53AEBBFF-1734-439A-8AB2-867D6AA68D67}">
      <dgm:prSet/>
      <dgm:spPr/>
      <dgm:t>
        <a:bodyPr/>
        <a:lstStyle/>
        <a:p>
          <a:endParaRPr lang="en-US"/>
        </a:p>
      </dgm:t>
    </dgm:pt>
    <dgm:pt modelId="{2DE9A493-799D-4E7C-832A-9F8CDD55ADD1}">
      <dgm:prSet phldrT="[Text]" custT="1"/>
      <dgm:spPr/>
      <dgm:t>
        <a:bodyPr/>
        <a:lstStyle/>
        <a:p>
          <a:endParaRPr lang="en-US" sz="800" dirty="0">
            <a:solidFill>
              <a:srgbClr val="19758B"/>
            </a:solidFill>
          </a:endParaRPr>
        </a:p>
      </dgm:t>
    </dgm:pt>
    <dgm:pt modelId="{BE2161C9-B111-477A-8882-4B71DDF4CCFA}" type="parTrans" cxnId="{BCFC2B58-2AE2-4B49-A69A-D7CCEE75BC98}">
      <dgm:prSet/>
      <dgm:spPr/>
      <dgm:t>
        <a:bodyPr/>
        <a:lstStyle/>
        <a:p>
          <a:endParaRPr lang="en-US"/>
        </a:p>
      </dgm:t>
    </dgm:pt>
    <dgm:pt modelId="{0AA94C49-0583-4758-9F85-0167A39DE84B}" type="sibTrans" cxnId="{BCFC2B58-2AE2-4B49-A69A-D7CCEE75BC98}">
      <dgm:prSet/>
      <dgm:spPr/>
      <dgm:t>
        <a:bodyPr/>
        <a:lstStyle/>
        <a:p>
          <a:endParaRPr lang="en-US"/>
        </a:p>
      </dgm:t>
    </dgm:pt>
    <dgm:pt modelId="{1778277C-9E2A-4B82-92E9-B41427077336}">
      <dgm:prSet phldrT="[Text]" custT="1"/>
      <dgm:spPr/>
      <dgm:t>
        <a:bodyPr/>
        <a:lstStyle/>
        <a:p>
          <a:endParaRPr lang="en-US" sz="1600" dirty="0">
            <a:solidFill>
              <a:srgbClr val="19758B"/>
            </a:solidFill>
          </a:endParaRPr>
        </a:p>
      </dgm:t>
    </dgm:pt>
    <dgm:pt modelId="{D0968704-FD59-41B8-9471-D6A3A1058628}" type="parTrans" cxnId="{C97AB85F-E92B-41C8-9758-6A6B8548A616}">
      <dgm:prSet/>
      <dgm:spPr/>
      <dgm:t>
        <a:bodyPr/>
        <a:lstStyle/>
        <a:p>
          <a:endParaRPr lang="en-CA"/>
        </a:p>
      </dgm:t>
    </dgm:pt>
    <dgm:pt modelId="{28776C69-096D-42A3-A65D-463B81C7D24E}" type="sibTrans" cxnId="{C97AB85F-E92B-41C8-9758-6A6B8548A616}">
      <dgm:prSet/>
      <dgm:spPr/>
      <dgm:t>
        <a:bodyPr/>
        <a:lstStyle/>
        <a:p>
          <a:endParaRPr lang="en-CA"/>
        </a:p>
      </dgm:t>
    </dgm:pt>
    <dgm:pt modelId="{24AF9E07-F8B9-469D-9484-F6F2A9A5012E}" type="pres">
      <dgm:prSet presAssocID="{167EDB8C-C40D-4550-8772-EE89AD251388}" presName="linear" presStyleCnt="0">
        <dgm:presLayoutVars>
          <dgm:animLvl val="lvl"/>
          <dgm:resizeHandles val="exact"/>
        </dgm:presLayoutVars>
      </dgm:prSet>
      <dgm:spPr/>
      <dgm:t>
        <a:bodyPr/>
        <a:lstStyle/>
        <a:p>
          <a:endParaRPr lang="en-US"/>
        </a:p>
      </dgm:t>
    </dgm:pt>
    <dgm:pt modelId="{8FE359D4-2EA8-4FDE-903F-0D1EF2114011}" type="pres">
      <dgm:prSet presAssocID="{3AAF5241-E7DC-4482-9E8E-697AF42D7672}" presName="parentText" presStyleLbl="node1" presStyleIdx="0" presStyleCnt="1" custScaleX="90741" custScaleY="44287" custLinFactNeighborX="0" custLinFactNeighborY="468">
        <dgm:presLayoutVars>
          <dgm:chMax val="0"/>
          <dgm:bulletEnabled val="1"/>
        </dgm:presLayoutVars>
      </dgm:prSet>
      <dgm:spPr/>
      <dgm:t>
        <a:bodyPr/>
        <a:lstStyle/>
        <a:p>
          <a:endParaRPr lang="en-US"/>
        </a:p>
      </dgm:t>
    </dgm:pt>
    <dgm:pt modelId="{8AB3255E-12E5-49C5-8D31-0F1B4AD166EA}" type="pres">
      <dgm:prSet presAssocID="{3AAF5241-E7DC-4482-9E8E-697AF42D7672}" presName="childText" presStyleLbl="revTx" presStyleIdx="0" presStyleCnt="1">
        <dgm:presLayoutVars>
          <dgm:bulletEnabled val="1"/>
        </dgm:presLayoutVars>
      </dgm:prSet>
      <dgm:spPr/>
      <dgm:t>
        <a:bodyPr/>
        <a:lstStyle/>
        <a:p>
          <a:endParaRPr lang="en-US"/>
        </a:p>
      </dgm:t>
    </dgm:pt>
  </dgm:ptLst>
  <dgm:cxnLst>
    <dgm:cxn modelId="{1140618D-73D7-4ECC-A325-33EB8A7FF570}" type="presOf" srcId="{1778277C-9E2A-4B82-92E9-B41427077336}" destId="{8AB3255E-12E5-49C5-8D31-0F1B4AD166EA}" srcOrd="0" destOrd="0" presId="urn:microsoft.com/office/officeart/2005/8/layout/vList2"/>
    <dgm:cxn modelId="{947F35E2-7A06-4913-AC4B-8B1FBFE0A7E8}" srcId="{167EDB8C-C40D-4550-8772-EE89AD251388}" destId="{3AAF5241-E7DC-4482-9E8E-697AF42D7672}" srcOrd="0" destOrd="0" parTransId="{B073E505-28E9-4BE0-803A-96338214BB3C}" sibTransId="{6EA10FE6-6474-49D0-A90E-95EA1C8E20BB}"/>
    <dgm:cxn modelId="{C97AB85F-E92B-41C8-9758-6A6B8548A616}" srcId="{3AAF5241-E7DC-4482-9E8E-697AF42D7672}" destId="{1778277C-9E2A-4B82-92E9-B41427077336}" srcOrd="0" destOrd="0" parTransId="{D0968704-FD59-41B8-9471-D6A3A1058628}" sibTransId="{28776C69-096D-42A3-A65D-463B81C7D24E}"/>
    <dgm:cxn modelId="{2BCD5C35-34D3-49BA-BB7F-CCAC395292CB}" type="presOf" srcId="{43D873D8-FDD3-42CC-A842-583262822661}" destId="{8AB3255E-12E5-49C5-8D31-0F1B4AD166EA}" srcOrd="0" destOrd="3" presId="urn:microsoft.com/office/officeart/2005/8/layout/vList2"/>
    <dgm:cxn modelId="{687CB4C6-E5D6-4D9A-9DE7-6600E8916DF4}" type="presOf" srcId="{B745C7B3-8175-441B-81F0-AD0FE3811564}" destId="{8AB3255E-12E5-49C5-8D31-0F1B4AD166EA}" srcOrd="0" destOrd="1" presId="urn:microsoft.com/office/officeart/2005/8/layout/vList2"/>
    <dgm:cxn modelId="{BCFC2B58-2AE2-4B49-A69A-D7CCEE75BC98}" srcId="{3AAF5241-E7DC-4482-9E8E-697AF42D7672}" destId="{2DE9A493-799D-4E7C-832A-9F8CDD55ADD1}" srcOrd="2" destOrd="0" parTransId="{BE2161C9-B111-477A-8882-4B71DDF4CCFA}" sibTransId="{0AA94C49-0583-4758-9F85-0167A39DE84B}"/>
    <dgm:cxn modelId="{2D712C50-136A-44AA-BECF-E285325155FF}" type="presOf" srcId="{167EDB8C-C40D-4550-8772-EE89AD251388}" destId="{24AF9E07-F8B9-469D-9484-F6F2A9A5012E}" srcOrd="0" destOrd="0" presId="urn:microsoft.com/office/officeart/2005/8/layout/vList2"/>
    <dgm:cxn modelId="{4BB1FE21-680D-4CA4-8C87-627E37EEDC39}" type="presOf" srcId="{3AAF5241-E7DC-4482-9E8E-697AF42D7672}" destId="{8FE359D4-2EA8-4FDE-903F-0D1EF2114011}" srcOrd="0" destOrd="0" presId="urn:microsoft.com/office/officeart/2005/8/layout/vList2"/>
    <dgm:cxn modelId="{561EB23F-13A8-403D-A659-5C360AE5A44C}" type="presOf" srcId="{2DE9A493-799D-4E7C-832A-9F8CDD55ADD1}" destId="{8AB3255E-12E5-49C5-8D31-0F1B4AD166EA}" srcOrd="0" destOrd="2" presId="urn:microsoft.com/office/officeart/2005/8/layout/vList2"/>
    <dgm:cxn modelId="{53AEBBFF-1734-439A-8AB2-867D6AA68D67}" srcId="{3AAF5241-E7DC-4482-9E8E-697AF42D7672}" destId="{43D873D8-FDD3-42CC-A842-583262822661}" srcOrd="3" destOrd="0" parTransId="{FF0781F1-09F4-4491-B654-191325F10A2F}" sibTransId="{D180D6AC-5546-44C8-9698-7A349B8450FF}"/>
    <dgm:cxn modelId="{32355EE6-3191-4554-8575-6501C553A932}" srcId="{3AAF5241-E7DC-4482-9E8E-697AF42D7672}" destId="{B745C7B3-8175-441B-81F0-AD0FE3811564}" srcOrd="1" destOrd="0" parTransId="{AAAE5F75-9C0D-4E76-89C6-798D72810729}" sibTransId="{909FDB24-C4DD-441B-8D73-24F2509BD0E9}"/>
    <dgm:cxn modelId="{EA140F50-BCAA-4A79-B47B-A1A692757D78}" type="presParOf" srcId="{24AF9E07-F8B9-469D-9484-F6F2A9A5012E}" destId="{8FE359D4-2EA8-4FDE-903F-0D1EF2114011}" srcOrd="0" destOrd="0" presId="urn:microsoft.com/office/officeart/2005/8/layout/vList2"/>
    <dgm:cxn modelId="{C9B6AED8-5BED-43E6-A361-6F770F15C523}" type="presParOf" srcId="{24AF9E07-F8B9-469D-9484-F6F2A9A5012E}" destId="{8AB3255E-12E5-49C5-8D31-0F1B4AD166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48E724-85D7-4564-B4B1-2B6A47ED09FB}" type="doc">
      <dgm:prSet loTypeId="urn:microsoft.com/office/officeart/2005/8/layout/hierarchy4" loCatId="relationship" qsTypeId="urn:microsoft.com/office/officeart/2005/8/quickstyle/3d2" qsCatId="3D" csTypeId="urn:microsoft.com/office/officeart/2005/8/colors/accent5_4" csCatId="accent5" phldr="1"/>
      <dgm:spPr/>
      <dgm:t>
        <a:bodyPr/>
        <a:lstStyle/>
        <a:p>
          <a:endParaRPr lang="en-US"/>
        </a:p>
      </dgm:t>
    </dgm:pt>
    <dgm:pt modelId="{DCFFF969-EBB5-4870-BE19-D98245BBFFF3}">
      <dgm:prSet phldrT="[Text]"/>
      <dgm:spPr/>
      <dgm:t>
        <a:bodyPr/>
        <a:lstStyle/>
        <a:p>
          <a:r>
            <a:rPr lang="en-CA" dirty="0" smtClean="0"/>
            <a:t>Program Development</a:t>
          </a:r>
          <a:endParaRPr lang="en-US" dirty="0"/>
        </a:p>
      </dgm:t>
    </dgm:pt>
    <dgm:pt modelId="{40A60EC9-2059-4306-8DED-1DAACD8BA7AD}" type="parTrans" cxnId="{8691681F-ACB1-471C-B4BE-AE6C71BEC1E8}">
      <dgm:prSet/>
      <dgm:spPr/>
      <dgm:t>
        <a:bodyPr/>
        <a:lstStyle/>
        <a:p>
          <a:endParaRPr lang="en-US"/>
        </a:p>
      </dgm:t>
    </dgm:pt>
    <dgm:pt modelId="{36D273FE-D4F3-406C-8E74-BDE4F1637D51}" type="sibTrans" cxnId="{8691681F-ACB1-471C-B4BE-AE6C71BEC1E8}">
      <dgm:prSet/>
      <dgm:spPr/>
      <dgm:t>
        <a:bodyPr/>
        <a:lstStyle/>
        <a:p>
          <a:endParaRPr lang="en-US"/>
        </a:p>
      </dgm:t>
    </dgm:pt>
    <dgm:pt modelId="{F2B254B5-A016-4283-9235-6E4D8F0B5CD8}">
      <dgm:prSet phldrT="[Text]"/>
      <dgm:spPr/>
      <dgm:t>
        <a:bodyPr/>
        <a:lstStyle/>
        <a:p>
          <a:r>
            <a:rPr lang="en-CA" dirty="0" smtClean="0"/>
            <a:t>Collaboration</a:t>
          </a:r>
          <a:endParaRPr lang="en-US" dirty="0"/>
        </a:p>
      </dgm:t>
    </dgm:pt>
    <dgm:pt modelId="{78B2EEBB-404F-4810-A917-36606C77972D}" type="parTrans" cxnId="{0414B450-C079-4F68-80E0-C96936F28848}">
      <dgm:prSet/>
      <dgm:spPr/>
      <dgm:t>
        <a:bodyPr/>
        <a:lstStyle/>
        <a:p>
          <a:endParaRPr lang="en-US"/>
        </a:p>
      </dgm:t>
    </dgm:pt>
    <dgm:pt modelId="{441199A4-A090-435C-B551-9CAA3852404A}" type="sibTrans" cxnId="{0414B450-C079-4F68-80E0-C96936F28848}">
      <dgm:prSet/>
      <dgm:spPr/>
      <dgm:t>
        <a:bodyPr/>
        <a:lstStyle/>
        <a:p>
          <a:endParaRPr lang="en-US"/>
        </a:p>
      </dgm:t>
    </dgm:pt>
    <dgm:pt modelId="{4BABB26C-E74A-499F-93D8-2FA35CA8B7BB}">
      <dgm:prSet phldrT="[Text]"/>
      <dgm:spPr/>
      <dgm:t>
        <a:bodyPr/>
        <a:lstStyle/>
        <a:p>
          <a:r>
            <a:rPr lang="en-CA" dirty="0" smtClean="0"/>
            <a:t>Dissemination to Broader RPN Audience</a:t>
          </a:r>
          <a:endParaRPr lang="en-US" dirty="0"/>
        </a:p>
      </dgm:t>
    </dgm:pt>
    <dgm:pt modelId="{3D71AD33-8FD2-421E-9202-6216A96F1AE1}" type="parTrans" cxnId="{AF4B8FFF-F401-4257-A096-FAEDCDF6F630}">
      <dgm:prSet/>
      <dgm:spPr/>
      <dgm:t>
        <a:bodyPr/>
        <a:lstStyle/>
        <a:p>
          <a:endParaRPr lang="en-US"/>
        </a:p>
      </dgm:t>
    </dgm:pt>
    <dgm:pt modelId="{F1DB88DA-2B88-4376-94B9-3113DAF14973}" type="sibTrans" cxnId="{AF4B8FFF-F401-4257-A096-FAEDCDF6F630}">
      <dgm:prSet/>
      <dgm:spPr/>
      <dgm:t>
        <a:bodyPr/>
        <a:lstStyle/>
        <a:p>
          <a:endParaRPr lang="en-US"/>
        </a:p>
      </dgm:t>
    </dgm:pt>
    <dgm:pt modelId="{9601FE7E-840B-467A-9343-707BF6FBCA5D}">
      <dgm:prSet phldrT="[Text]"/>
      <dgm:spPr/>
      <dgm:t>
        <a:bodyPr/>
        <a:lstStyle/>
        <a:p>
          <a:r>
            <a:rPr lang="en-CA" dirty="0" smtClean="0"/>
            <a:t>Supporting Ontario’s Health Care Organizations</a:t>
          </a:r>
          <a:endParaRPr lang="en-US" dirty="0"/>
        </a:p>
      </dgm:t>
    </dgm:pt>
    <dgm:pt modelId="{1DEB22A7-DC11-43A8-815A-F85F28438D9A}" type="parTrans" cxnId="{0A4AB8F2-9156-4688-BC5B-E7CA71E2EA88}">
      <dgm:prSet/>
      <dgm:spPr/>
      <dgm:t>
        <a:bodyPr/>
        <a:lstStyle/>
        <a:p>
          <a:endParaRPr lang="en-US"/>
        </a:p>
      </dgm:t>
    </dgm:pt>
    <dgm:pt modelId="{E995D1F4-1048-4C61-9451-4EF63DF33FF0}" type="sibTrans" cxnId="{0A4AB8F2-9156-4688-BC5B-E7CA71E2EA88}">
      <dgm:prSet/>
      <dgm:spPr/>
      <dgm:t>
        <a:bodyPr/>
        <a:lstStyle/>
        <a:p>
          <a:endParaRPr lang="en-US"/>
        </a:p>
      </dgm:t>
    </dgm:pt>
    <dgm:pt modelId="{65A87387-9A62-4674-9F28-E164D1ACE360}">
      <dgm:prSet phldrT="[Text]"/>
      <dgm:spPr/>
      <dgm:t>
        <a:bodyPr/>
        <a:lstStyle/>
        <a:p>
          <a:r>
            <a:rPr lang="en-CA" dirty="0" smtClean="0"/>
            <a:t>Evaluation</a:t>
          </a:r>
          <a:endParaRPr lang="en-US" dirty="0"/>
        </a:p>
      </dgm:t>
    </dgm:pt>
    <dgm:pt modelId="{08430115-D6BE-4E5F-B95E-1A58E41685A1}" type="parTrans" cxnId="{7F967DF4-CD27-4519-BFCE-4CA3089509DD}">
      <dgm:prSet/>
      <dgm:spPr/>
      <dgm:t>
        <a:bodyPr/>
        <a:lstStyle/>
        <a:p>
          <a:endParaRPr lang="en-US"/>
        </a:p>
      </dgm:t>
    </dgm:pt>
    <dgm:pt modelId="{DB7B2D55-EB98-4E68-9331-F8FC8248B86F}" type="sibTrans" cxnId="{7F967DF4-CD27-4519-BFCE-4CA3089509DD}">
      <dgm:prSet/>
      <dgm:spPr/>
      <dgm:t>
        <a:bodyPr/>
        <a:lstStyle/>
        <a:p>
          <a:endParaRPr lang="en-US"/>
        </a:p>
      </dgm:t>
    </dgm:pt>
    <dgm:pt modelId="{34C211C8-D795-40DB-B661-49CFD2D95A92}">
      <dgm:prSet phldrT="[Text]"/>
      <dgm:spPr/>
      <dgm:t>
        <a:bodyPr/>
        <a:lstStyle/>
        <a:p>
          <a:r>
            <a:rPr lang="en-CA" dirty="0" smtClean="0"/>
            <a:t>Supporting Others</a:t>
          </a:r>
          <a:endParaRPr lang="en-US" dirty="0"/>
        </a:p>
      </dgm:t>
    </dgm:pt>
    <dgm:pt modelId="{B583C0F5-CFAA-443F-B347-172A3AF364E4}" type="parTrans" cxnId="{1AB30521-F17D-4620-973D-78D6272CB810}">
      <dgm:prSet/>
      <dgm:spPr/>
      <dgm:t>
        <a:bodyPr/>
        <a:lstStyle/>
        <a:p>
          <a:endParaRPr lang="en-US"/>
        </a:p>
      </dgm:t>
    </dgm:pt>
    <dgm:pt modelId="{DBA3810F-7464-4C36-B5B5-5CA78307B9A2}" type="sibTrans" cxnId="{1AB30521-F17D-4620-973D-78D6272CB810}">
      <dgm:prSet/>
      <dgm:spPr/>
      <dgm:t>
        <a:bodyPr/>
        <a:lstStyle/>
        <a:p>
          <a:endParaRPr lang="en-US"/>
        </a:p>
      </dgm:t>
    </dgm:pt>
    <dgm:pt modelId="{86ADB07A-C692-48FE-96F6-CE6F8459D0E8}" type="pres">
      <dgm:prSet presAssocID="{F048E724-85D7-4564-B4B1-2B6A47ED09FB}" presName="Name0" presStyleCnt="0">
        <dgm:presLayoutVars>
          <dgm:chPref val="1"/>
          <dgm:dir/>
          <dgm:animOne val="branch"/>
          <dgm:animLvl val="lvl"/>
          <dgm:resizeHandles/>
        </dgm:presLayoutVars>
      </dgm:prSet>
      <dgm:spPr/>
      <dgm:t>
        <a:bodyPr/>
        <a:lstStyle/>
        <a:p>
          <a:endParaRPr lang="en-US"/>
        </a:p>
      </dgm:t>
    </dgm:pt>
    <dgm:pt modelId="{C2B8C974-52B3-45C3-948C-8A70B60118A1}" type="pres">
      <dgm:prSet presAssocID="{DCFFF969-EBB5-4870-BE19-D98245BBFFF3}" presName="vertOne" presStyleCnt="0"/>
      <dgm:spPr/>
    </dgm:pt>
    <dgm:pt modelId="{664AF1AD-FB36-455D-9D77-6D4B072C1A45}" type="pres">
      <dgm:prSet presAssocID="{DCFFF969-EBB5-4870-BE19-D98245BBFFF3}" presName="txOne" presStyleLbl="node0" presStyleIdx="0" presStyleCnt="1">
        <dgm:presLayoutVars>
          <dgm:chPref val="3"/>
        </dgm:presLayoutVars>
      </dgm:prSet>
      <dgm:spPr/>
      <dgm:t>
        <a:bodyPr/>
        <a:lstStyle/>
        <a:p>
          <a:endParaRPr lang="en-US"/>
        </a:p>
      </dgm:t>
    </dgm:pt>
    <dgm:pt modelId="{1D72760A-4CDF-454E-8A66-95EA9508FB4D}" type="pres">
      <dgm:prSet presAssocID="{DCFFF969-EBB5-4870-BE19-D98245BBFFF3}" presName="parTransOne" presStyleCnt="0"/>
      <dgm:spPr/>
    </dgm:pt>
    <dgm:pt modelId="{6F1D3E69-791F-4469-8270-3F46A8651483}" type="pres">
      <dgm:prSet presAssocID="{DCFFF969-EBB5-4870-BE19-D98245BBFFF3}" presName="horzOne" presStyleCnt="0"/>
      <dgm:spPr/>
    </dgm:pt>
    <dgm:pt modelId="{AD5EEB89-B76C-4545-9B4A-5DFD0EE8DCFA}" type="pres">
      <dgm:prSet presAssocID="{F2B254B5-A016-4283-9235-6E4D8F0B5CD8}" presName="vertTwo" presStyleCnt="0"/>
      <dgm:spPr/>
    </dgm:pt>
    <dgm:pt modelId="{D975B1F8-3F41-4993-A420-D2A205092D8C}" type="pres">
      <dgm:prSet presAssocID="{F2B254B5-A016-4283-9235-6E4D8F0B5CD8}" presName="txTwo" presStyleLbl="node2" presStyleIdx="0" presStyleCnt="2">
        <dgm:presLayoutVars>
          <dgm:chPref val="3"/>
        </dgm:presLayoutVars>
      </dgm:prSet>
      <dgm:spPr/>
      <dgm:t>
        <a:bodyPr/>
        <a:lstStyle/>
        <a:p>
          <a:endParaRPr lang="en-US"/>
        </a:p>
      </dgm:t>
    </dgm:pt>
    <dgm:pt modelId="{DDC58E27-3CA1-4F74-BEA9-96EFFA886EA1}" type="pres">
      <dgm:prSet presAssocID="{F2B254B5-A016-4283-9235-6E4D8F0B5CD8}" presName="parTransTwo" presStyleCnt="0"/>
      <dgm:spPr/>
    </dgm:pt>
    <dgm:pt modelId="{32C65A06-C0F1-4099-BEEE-611D36DD0E3E}" type="pres">
      <dgm:prSet presAssocID="{F2B254B5-A016-4283-9235-6E4D8F0B5CD8}" presName="horzTwo" presStyleCnt="0"/>
      <dgm:spPr/>
    </dgm:pt>
    <dgm:pt modelId="{F175FD13-271B-4C0D-A20C-FA6DBC03D6B4}" type="pres">
      <dgm:prSet presAssocID="{4BABB26C-E74A-499F-93D8-2FA35CA8B7BB}" presName="vertThree" presStyleCnt="0"/>
      <dgm:spPr/>
    </dgm:pt>
    <dgm:pt modelId="{D5E78058-4043-49C8-A03D-ADF201B70DAC}" type="pres">
      <dgm:prSet presAssocID="{4BABB26C-E74A-499F-93D8-2FA35CA8B7BB}" presName="txThree" presStyleLbl="node3" presStyleIdx="0" presStyleCnt="3">
        <dgm:presLayoutVars>
          <dgm:chPref val="3"/>
        </dgm:presLayoutVars>
      </dgm:prSet>
      <dgm:spPr/>
      <dgm:t>
        <a:bodyPr/>
        <a:lstStyle/>
        <a:p>
          <a:endParaRPr lang="en-US"/>
        </a:p>
      </dgm:t>
    </dgm:pt>
    <dgm:pt modelId="{7FB3E600-BFD8-4F89-BC2A-884D106585B6}" type="pres">
      <dgm:prSet presAssocID="{4BABB26C-E74A-499F-93D8-2FA35CA8B7BB}" presName="horzThree" presStyleCnt="0"/>
      <dgm:spPr/>
    </dgm:pt>
    <dgm:pt modelId="{ED232AA2-F791-444E-81C3-0596F6F9F97D}" type="pres">
      <dgm:prSet presAssocID="{F1DB88DA-2B88-4376-94B9-3113DAF14973}" presName="sibSpaceThree" presStyleCnt="0"/>
      <dgm:spPr/>
    </dgm:pt>
    <dgm:pt modelId="{6C331672-16C1-4D2D-9B3E-0FEABFAD489F}" type="pres">
      <dgm:prSet presAssocID="{9601FE7E-840B-467A-9343-707BF6FBCA5D}" presName="vertThree" presStyleCnt="0"/>
      <dgm:spPr/>
    </dgm:pt>
    <dgm:pt modelId="{DA12F095-29B8-4A87-ABD5-82348FE2E58B}" type="pres">
      <dgm:prSet presAssocID="{9601FE7E-840B-467A-9343-707BF6FBCA5D}" presName="txThree" presStyleLbl="node3" presStyleIdx="1" presStyleCnt="3">
        <dgm:presLayoutVars>
          <dgm:chPref val="3"/>
        </dgm:presLayoutVars>
      </dgm:prSet>
      <dgm:spPr/>
      <dgm:t>
        <a:bodyPr/>
        <a:lstStyle/>
        <a:p>
          <a:endParaRPr lang="en-US"/>
        </a:p>
      </dgm:t>
    </dgm:pt>
    <dgm:pt modelId="{2E91C2D8-9084-4ED8-A85B-1CF4A543A2B1}" type="pres">
      <dgm:prSet presAssocID="{9601FE7E-840B-467A-9343-707BF6FBCA5D}" presName="horzThree" presStyleCnt="0"/>
      <dgm:spPr/>
    </dgm:pt>
    <dgm:pt modelId="{31A49B34-0670-4370-A1F3-F66615F74331}" type="pres">
      <dgm:prSet presAssocID="{441199A4-A090-435C-B551-9CAA3852404A}" presName="sibSpaceTwo" presStyleCnt="0"/>
      <dgm:spPr/>
    </dgm:pt>
    <dgm:pt modelId="{74E3B175-4CD8-4461-9ABF-6AFC32D7ECF4}" type="pres">
      <dgm:prSet presAssocID="{65A87387-9A62-4674-9F28-E164D1ACE360}" presName="vertTwo" presStyleCnt="0"/>
      <dgm:spPr/>
    </dgm:pt>
    <dgm:pt modelId="{CBA8D02B-E0C1-422E-AADC-031AEC8E37A2}" type="pres">
      <dgm:prSet presAssocID="{65A87387-9A62-4674-9F28-E164D1ACE360}" presName="txTwo" presStyleLbl="node2" presStyleIdx="1" presStyleCnt="2">
        <dgm:presLayoutVars>
          <dgm:chPref val="3"/>
        </dgm:presLayoutVars>
      </dgm:prSet>
      <dgm:spPr/>
      <dgm:t>
        <a:bodyPr/>
        <a:lstStyle/>
        <a:p>
          <a:endParaRPr lang="en-US"/>
        </a:p>
      </dgm:t>
    </dgm:pt>
    <dgm:pt modelId="{2FABAA63-8425-43E5-B8E1-E1E5A039E021}" type="pres">
      <dgm:prSet presAssocID="{65A87387-9A62-4674-9F28-E164D1ACE360}" presName="parTransTwo" presStyleCnt="0"/>
      <dgm:spPr/>
    </dgm:pt>
    <dgm:pt modelId="{4DBDC284-928C-40E6-8A62-555F8EDA7D7A}" type="pres">
      <dgm:prSet presAssocID="{65A87387-9A62-4674-9F28-E164D1ACE360}" presName="horzTwo" presStyleCnt="0"/>
      <dgm:spPr/>
    </dgm:pt>
    <dgm:pt modelId="{7390ECC1-D2DF-4BE2-A47B-7AF203214E42}" type="pres">
      <dgm:prSet presAssocID="{34C211C8-D795-40DB-B661-49CFD2D95A92}" presName="vertThree" presStyleCnt="0"/>
      <dgm:spPr/>
    </dgm:pt>
    <dgm:pt modelId="{699C1C1C-CFAA-41BB-9730-7DDC0919E3EA}" type="pres">
      <dgm:prSet presAssocID="{34C211C8-D795-40DB-B661-49CFD2D95A92}" presName="txThree" presStyleLbl="node3" presStyleIdx="2" presStyleCnt="3">
        <dgm:presLayoutVars>
          <dgm:chPref val="3"/>
        </dgm:presLayoutVars>
      </dgm:prSet>
      <dgm:spPr/>
      <dgm:t>
        <a:bodyPr/>
        <a:lstStyle/>
        <a:p>
          <a:endParaRPr lang="en-US"/>
        </a:p>
      </dgm:t>
    </dgm:pt>
    <dgm:pt modelId="{F52579F8-4EA2-4671-9E01-DE22E8276DEA}" type="pres">
      <dgm:prSet presAssocID="{34C211C8-D795-40DB-B661-49CFD2D95A92}" presName="horzThree" presStyleCnt="0"/>
      <dgm:spPr/>
    </dgm:pt>
  </dgm:ptLst>
  <dgm:cxnLst>
    <dgm:cxn modelId="{2DB7538D-381D-44BE-A9D0-61EE48A94D3E}" type="presOf" srcId="{F048E724-85D7-4564-B4B1-2B6A47ED09FB}" destId="{86ADB07A-C692-48FE-96F6-CE6F8459D0E8}" srcOrd="0" destOrd="0" presId="urn:microsoft.com/office/officeart/2005/8/layout/hierarchy4"/>
    <dgm:cxn modelId="{0A4AB8F2-9156-4688-BC5B-E7CA71E2EA88}" srcId="{F2B254B5-A016-4283-9235-6E4D8F0B5CD8}" destId="{9601FE7E-840B-467A-9343-707BF6FBCA5D}" srcOrd="1" destOrd="0" parTransId="{1DEB22A7-DC11-43A8-815A-F85F28438D9A}" sibTransId="{E995D1F4-1048-4C61-9451-4EF63DF33FF0}"/>
    <dgm:cxn modelId="{75B69F92-DF66-41BF-A4C5-72750170DFEC}" type="presOf" srcId="{F2B254B5-A016-4283-9235-6E4D8F0B5CD8}" destId="{D975B1F8-3F41-4993-A420-D2A205092D8C}" srcOrd="0" destOrd="0" presId="urn:microsoft.com/office/officeart/2005/8/layout/hierarchy4"/>
    <dgm:cxn modelId="{7F967DF4-CD27-4519-BFCE-4CA3089509DD}" srcId="{DCFFF969-EBB5-4870-BE19-D98245BBFFF3}" destId="{65A87387-9A62-4674-9F28-E164D1ACE360}" srcOrd="1" destOrd="0" parTransId="{08430115-D6BE-4E5F-B95E-1A58E41685A1}" sibTransId="{DB7B2D55-EB98-4E68-9331-F8FC8248B86F}"/>
    <dgm:cxn modelId="{9BE221C8-EA54-4E94-B646-26A6AE814E41}" type="presOf" srcId="{9601FE7E-840B-467A-9343-707BF6FBCA5D}" destId="{DA12F095-29B8-4A87-ABD5-82348FE2E58B}" srcOrd="0" destOrd="0" presId="urn:microsoft.com/office/officeart/2005/8/layout/hierarchy4"/>
    <dgm:cxn modelId="{1AB30521-F17D-4620-973D-78D6272CB810}" srcId="{65A87387-9A62-4674-9F28-E164D1ACE360}" destId="{34C211C8-D795-40DB-B661-49CFD2D95A92}" srcOrd="0" destOrd="0" parTransId="{B583C0F5-CFAA-443F-B347-172A3AF364E4}" sibTransId="{DBA3810F-7464-4C36-B5B5-5CA78307B9A2}"/>
    <dgm:cxn modelId="{A672B630-236A-4BA6-82AA-A576562298A5}" type="presOf" srcId="{4BABB26C-E74A-499F-93D8-2FA35CA8B7BB}" destId="{D5E78058-4043-49C8-A03D-ADF201B70DAC}" srcOrd="0" destOrd="0" presId="urn:microsoft.com/office/officeart/2005/8/layout/hierarchy4"/>
    <dgm:cxn modelId="{8691681F-ACB1-471C-B4BE-AE6C71BEC1E8}" srcId="{F048E724-85D7-4564-B4B1-2B6A47ED09FB}" destId="{DCFFF969-EBB5-4870-BE19-D98245BBFFF3}" srcOrd="0" destOrd="0" parTransId="{40A60EC9-2059-4306-8DED-1DAACD8BA7AD}" sibTransId="{36D273FE-D4F3-406C-8E74-BDE4F1637D51}"/>
    <dgm:cxn modelId="{3CCB9A2B-6F84-44FD-8096-E17E365CA21F}" type="presOf" srcId="{65A87387-9A62-4674-9F28-E164D1ACE360}" destId="{CBA8D02B-E0C1-422E-AADC-031AEC8E37A2}" srcOrd="0" destOrd="0" presId="urn:microsoft.com/office/officeart/2005/8/layout/hierarchy4"/>
    <dgm:cxn modelId="{5B4A4651-CE63-4281-B2B2-34CD9534DCEF}" type="presOf" srcId="{34C211C8-D795-40DB-B661-49CFD2D95A92}" destId="{699C1C1C-CFAA-41BB-9730-7DDC0919E3EA}" srcOrd="0" destOrd="0" presId="urn:microsoft.com/office/officeart/2005/8/layout/hierarchy4"/>
    <dgm:cxn modelId="{0414B450-C079-4F68-80E0-C96936F28848}" srcId="{DCFFF969-EBB5-4870-BE19-D98245BBFFF3}" destId="{F2B254B5-A016-4283-9235-6E4D8F0B5CD8}" srcOrd="0" destOrd="0" parTransId="{78B2EEBB-404F-4810-A917-36606C77972D}" sibTransId="{441199A4-A090-435C-B551-9CAA3852404A}"/>
    <dgm:cxn modelId="{AF4B8FFF-F401-4257-A096-FAEDCDF6F630}" srcId="{F2B254B5-A016-4283-9235-6E4D8F0B5CD8}" destId="{4BABB26C-E74A-499F-93D8-2FA35CA8B7BB}" srcOrd="0" destOrd="0" parTransId="{3D71AD33-8FD2-421E-9202-6216A96F1AE1}" sibTransId="{F1DB88DA-2B88-4376-94B9-3113DAF14973}"/>
    <dgm:cxn modelId="{81475AE9-5925-4071-AC12-4061A8DF9C65}" type="presOf" srcId="{DCFFF969-EBB5-4870-BE19-D98245BBFFF3}" destId="{664AF1AD-FB36-455D-9D77-6D4B072C1A45}" srcOrd="0" destOrd="0" presId="urn:microsoft.com/office/officeart/2005/8/layout/hierarchy4"/>
    <dgm:cxn modelId="{11CB0D31-2771-4565-8D03-2532CC5DBD48}" type="presParOf" srcId="{86ADB07A-C692-48FE-96F6-CE6F8459D0E8}" destId="{C2B8C974-52B3-45C3-948C-8A70B60118A1}" srcOrd="0" destOrd="0" presId="urn:microsoft.com/office/officeart/2005/8/layout/hierarchy4"/>
    <dgm:cxn modelId="{6B6DC231-4691-4890-AEA3-C4C21322DA67}" type="presParOf" srcId="{C2B8C974-52B3-45C3-948C-8A70B60118A1}" destId="{664AF1AD-FB36-455D-9D77-6D4B072C1A45}" srcOrd="0" destOrd="0" presId="urn:microsoft.com/office/officeart/2005/8/layout/hierarchy4"/>
    <dgm:cxn modelId="{6502113F-AB1E-4545-8121-AB5820F704CB}" type="presParOf" srcId="{C2B8C974-52B3-45C3-948C-8A70B60118A1}" destId="{1D72760A-4CDF-454E-8A66-95EA9508FB4D}" srcOrd="1" destOrd="0" presId="urn:microsoft.com/office/officeart/2005/8/layout/hierarchy4"/>
    <dgm:cxn modelId="{634D90B1-E706-4DA3-A7D0-85BC21DD7334}" type="presParOf" srcId="{C2B8C974-52B3-45C3-948C-8A70B60118A1}" destId="{6F1D3E69-791F-4469-8270-3F46A8651483}" srcOrd="2" destOrd="0" presId="urn:microsoft.com/office/officeart/2005/8/layout/hierarchy4"/>
    <dgm:cxn modelId="{95146DCA-4F0A-4506-B1E2-60E9B79BB906}" type="presParOf" srcId="{6F1D3E69-791F-4469-8270-3F46A8651483}" destId="{AD5EEB89-B76C-4545-9B4A-5DFD0EE8DCFA}" srcOrd="0" destOrd="0" presId="urn:microsoft.com/office/officeart/2005/8/layout/hierarchy4"/>
    <dgm:cxn modelId="{20231355-8BB8-48B4-9A4C-B2EAECC196D2}" type="presParOf" srcId="{AD5EEB89-B76C-4545-9B4A-5DFD0EE8DCFA}" destId="{D975B1F8-3F41-4993-A420-D2A205092D8C}" srcOrd="0" destOrd="0" presId="urn:microsoft.com/office/officeart/2005/8/layout/hierarchy4"/>
    <dgm:cxn modelId="{6B4D1DD4-C8D5-478C-9D4F-9D409CB5D03C}" type="presParOf" srcId="{AD5EEB89-B76C-4545-9B4A-5DFD0EE8DCFA}" destId="{DDC58E27-3CA1-4F74-BEA9-96EFFA886EA1}" srcOrd="1" destOrd="0" presId="urn:microsoft.com/office/officeart/2005/8/layout/hierarchy4"/>
    <dgm:cxn modelId="{3FF0AEBD-16B2-4152-9F92-32EC2FC18C14}" type="presParOf" srcId="{AD5EEB89-B76C-4545-9B4A-5DFD0EE8DCFA}" destId="{32C65A06-C0F1-4099-BEEE-611D36DD0E3E}" srcOrd="2" destOrd="0" presId="urn:microsoft.com/office/officeart/2005/8/layout/hierarchy4"/>
    <dgm:cxn modelId="{E9EDA30F-A29E-44F3-9872-ABEFD11359DD}" type="presParOf" srcId="{32C65A06-C0F1-4099-BEEE-611D36DD0E3E}" destId="{F175FD13-271B-4C0D-A20C-FA6DBC03D6B4}" srcOrd="0" destOrd="0" presId="urn:microsoft.com/office/officeart/2005/8/layout/hierarchy4"/>
    <dgm:cxn modelId="{55B5C316-4C49-432D-AF4D-12C619369A79}" type="presParOf" srcId="{F175FD13-271B-4C0D-A20C-FA6DBC03D6B4}" destId="{D5E78058-4043-49C8-A03D-ADF201B70DAC}" srcOrd="0" destOrd="0" presId="urn:microsoft.com/office/officeart/2005/8/layout/hierarchy4"/>
    <dgm:cxn modelId="{6FD625BC-8DEA-46D6-89CC-723524D50AC1}" type="presParOf" srcId="{F175FD13-271B-4C0D-A20C-FA6DBC03D6B4}" destId="{7FB3E600-BFD8-4F89-BC2A-884D106585B6}" srcOrd="1" destOrd="0" presId="urn:microsoft.com/office/officeart/2005/8/layout/hierarchy4"/>
    <dgm:cxn modelId="{2AF40204-90D0-41CF-8BD6-5EB1ACD09E88}" type="presParOf" srcId="{32C65A06-C0F1-4099-BEEE-611D36DD0E3E}" destId="{ED232AA2-F791-444E-81C3-0596F6F9F97D}" srcOrd="1" destOrd="0" presId="urn:microsoft.com/office/officeart/2005/8/layout/hierarchy4"/>
    <dgm:cxn modelId="{B91AD63D-0248-4DFA-AA15-E46183C1DAE1}" type="presParOf" srcId="{32C65A06-C0F1-4099-BEEE-611D36DD0E3E}" destId="{6C331672-16C1-4D2D-9B3E-0FEABFAD489F}" srcOrd="2" destOrd="0" presId="urn:microsoft.com/office/officeart/2005/8/layout/hierarchy4"/>
    <dgm:cxn modelId="{80E884C6-4F8C-4054-988B-C51F27113AC1}" type="presParOf" srcId="{6C331672-16C1-4D2D-9B3E-0FEABFAD489F}" destId="{DA12F095-29B8-4A87-ABD5-82348FE2E58B}" srcOrd="0" destOrd="0" presId="urn:microsoft.com/office/officeart/2005/8/layout/hierarchy4"/>
    <dgm:cxn modelId="{8C131A69-D62E-4B64-84FA-C433E421BC6E}" type="presParOf" srcId="{6C331672-16C1-4D2D-9B3E-0FEABFAD489F}" destId="{2E91C2D8-9084-4ED8-A85B-1CF4A543A2B1}" srcOrd="1" destOrd="0" presId="urn:microsoft.com/office/officeart/2005/8/layout/hierarchy4"/>
    <dgm:cxn modelId="{513AE50C-D6AA-472C-A507-419F80C124DD}" type="presParOf" srcId="{6F1D3E69-791F-4469-8270-3F46A8651483}" destId="{31A49B34-0670-4370-A1F3-F66615F74331}" srcOrd="1" destOrd="0" presId="urn:microsoft.com/office/officeart/2005/8/layout/hierarchy4"/>
    <dgm:cxn modelId="{8110475A-9E7E-408A-AA47-03FE79918A34}" type="presParOf" srcId="{6F1D3E69-791F-4469-8270-3F46A8651483}" destId="{74E3B175-4CD8-4461-9ABF-6AFC32D7ECF4}" srcOrd="2" destOrd="0" presId="urn:microsoft.com/office/officeart/2005/8/layout/hierarchy4"/>
    <dgm:cxn modelId="{A04BABD0-964F-4C94-BE65-5FCE18C732E8}" type="presParOf" srcId="{74E3B175-4CD8-4461-9ABF-6AFC32D7ECF4}" destId="{CBA8D02B-E0C1-422E-AADC-031AEC8E37A2}" srcOrd="0" destOrd="0" presId="urn:microsoft.com/office/officeart/2005/8/layout/hierarchy4"/>
    <dgm:cxn modelId="{115FF652-AC5A-419B-8A6E-D7C5CFCD01D0}" type="presParOf" srcId="{74E3B175-4CD8-4461-9ABF-6AFC32D7ECF4}" destId="{2FABAA63-8425-43E5-B8E1-E1E5A039E021}" srcOrd="1" destOrd="0" presId="urn:microsoft.com/office/officeart/2005/8/layout/hierarchy4"/>
    <dgm:cxn modelId="{7FFEF1CC-0A98-4528-8998-48D4D9B1E6A4}" type="presParOf" srcId="{74E3B175-4CD8-4461-9ABF-6AFC32D7ECF4}" destId="{4DBDC284-928C-40E6-8A62-555F8EDA7D7A}" srcOrd="2" destOrd="0" presId="urn:microsoft.com/office/officeart/2005/8/layout/hierarchy4"/>
    <dgm:cxn modelId="{441407C7-F397-4B48-A0C9-0A29DD30ABA9}" type="presParOf" srcId="{4DBDC284-928C-40E6-8A62-555F8EDA7D7A}" destId="{7390ECC1-D2DF-4BE2-A47B-7AF203214E42}" srcOrd="0" destOrd="0" presId="urn:microsoft.com/office/officeart/2005/8/layout/hierarchy4"/>
    <dgm:cxn modelId="{D76A1062-9C54-4D8D-ACD3-9D6840CFD746}" type="presParOf" srcId="{7390ECC1-D2DF-4BE2-A47B-7AF203214E42}" destId="{699C1C1C-CFAA-41BB-9730-7DDC0919E3EA}" srcOrd="0" destOrd="0" presId="urn:microsoft.com/office/officeart/2005/8/layout/hierarchy4"/>
    <dgm:cxn modelId="{E8C0D79F-0D9C-4099-840E-B0B50D128CE8}" type="presParOf" srcId="{7390ECC1-D2DF-4BE2-A47B-7AF203214E42}" destId="{F52579F8-4EA2-4671-9E01-DE22E8276D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BDFD1-E480-427C-B6E3-38BA8BB962ED}">
      <dsp:nvSpPr>
        <dsp:cNvPr id="0" name=""/>
        <dsp:cNvSpPr/>
      </dsp:nvSpPr>
      <dsp:spPr>
        <a:xfrm>
          <a:off x="3672840" y="1920240"/>
          <a:ext cx="2346960" cy="2346960"/>
        </a:xfrm>
        <a:prstGeom prst="gear9">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Global</a:t>
          </a:r>
        </a:p>
        <a:p>
          <a:pPr lvl="0" algn="ctr" defTabSz="533400">
            <a:lnSpc>
              <a:spcPct val="90000"/>
            </a:lnSpc>
            <a:spcBef>
              <a:spcPct val="0"/>
            </a:spcBef>
            <a:spcAft>
              <a:spcPct val="35000"/>
            </a:spcAft>
          </a:pPr>
          <a:r>
            <a:rPr lang="en-CA" sz="1200" kern="1200" dirty="0" smtClean="0"/>
            <a:t>Health Issue</a:t>
          </a:r>
          <a:endParaRPr lang="en-US" sz="1200" kern="1200" dirty="0"/>
        </a:p>
      </dsp:txBody>
      <dsp:txXfrm>
        <a:off x="4144683" y="2470004"/>
        <a:ext cx="1403274" cy="1206386"/>
      </dsp:txXfrm>
    </dsp:sp>
    <dsp:sp modelId="{FEA5C4B4-86AB-47FD-9707-0C70932FE1A4}">
      <dsp:nvSpPr>
        <dsp:cNvPr id="0" name=""/>
        <dsp:cNvSpPr/>
      </dsp:nvSpPr>
      <dsp:spPr>
        <a:xfrm>
          <a:off x="2307336" y="1365504"/>
          <a:ext cx="1706880" cy="1706880"/>
        </a:xfrm>
        <a:prstGeom prst="gear6">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Organization</a:t>
          </a:r>
          <a:endParaRPr lang="en-US" sz="1200" kern="1200" dirty="0"/>
        </a:p>
      </dsp:txBody>
      <dsp:txXfrm>
        <a:off x="2737048" y="1797813"/>
        <a:ext cx="847456" cy="842262"/>
      </dsp:txXfrm>
    </dsp:sp>
    <dsp:sp modelId="{D77A168F-3269-45FC-98F2-73BDAB740C39}">
      <dsp:nvSpPr>
        <dsp:cNvPr id="0" name=""/>
        <dsp:cNvSpPr/>
      </dsp:nvSpPr>
      <dsp:spPr>
        <a:xfrm rot="20700000">
          <a:off x="3283845" y="187930"/>
          <a:ext cx="1672394" cy="1672394"/>
        </a:xfrm>
        <a:prstGeom prst="gear6">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Health Care</a:t>
          </a:r>
        </a:p>
        <a:p>
          <a:pPr lvl="0" algn="ctr" defTabSz="533400">
            <a:lnSpc>
              <a:spcPct val="90000"/>
            </a:lnSpc>
            <a:spcBef>
              <a:spcPct val="0"/>
            </a:spcBef>
            <a:spcAft>
              <a:spcPct val="35000"/>
            </a:spcAft>
          </a:pPr>
          <a:r>
            <a:rPr lang="en-CA" sz="1200" kern="1200" dirty="0" smtClean="0"/>
            <a:t>Provider</a:t>
          </a:r>
          <a:endParaRPr lang="en-US" sz="1200" kern="1200" dirty="0"/>
        </a:p>
      </dsp:txBody>
      <dsp:txXfrm rot="-20700000">
        <a:off x="3650650" y="554736"/>
        <a:ext cx="938784" cy="938784"/>
      </dsp:txXfrm>
    </dsp:sp>
    <dsp:sp modelId="{5E5639EF-2638-444D-8F93-C83079F95CFA}">
      <dsp:nvSpPr>
        <dsp:cNvPr id="0" name=""/>
        <dsp:cNvSpPr/>
      </dsp:nvSpPr>
      <dsp:spPr>
        <a:xfrm>
          <a:off x="3493173" y="1565633"/>
          <a:ext cx="3004108" cy="3004108"/>
        </a:xfrm>
        <a:prstGeom prst="circularArrow">
          <a:avLst>
            <a:gd name="adj1" fmla="val 4688"/>
            <a:gd name="adj2" fmla="val 299029"/>
            <a:gd name="adj3" fmla="val 2517941"/>
            <a:gd name="adj4" fmla="val 15857457"/>
            <a:gd name="adj5" fmla="val 5469"/>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141DD-E728-4703-9ECF-F15BAB776F8C}">
      <dsp:nvSpPr>
        <dsp:cNvPr id="0" name=""/>
        <dsp:cNvSpPr/>
      </dsp:nvSpPr>
      <dsp:spPr>
        <a:xfrm>
          <a:off x="2005050" y="987523"/>
          <a:ext cx="2182672" cy="2182672"/>
        </a:xfrm>
        <a:prstGeom prst="leftCircularArrow">
          <a:avLst>
            <a:gd name="adj1" fmla="val 6452"/>
            <a:gd name="adj2" fmla="val 429999"/>
            <a:gd name="adj3" fmla="val 10489124"/>
            <a:gd name="adj4" fmla="val 14837806"/>
            <a:gd name="adj5" fmla="val 7527"/>
          </a:avLst>
        </a:prstGeom>
        <a:solidFill>
          <a:schemeClr val="accent5">
            <a:shade val="90000"/>
            <a:hueOff val="177218"/>
            <a:satOff val="-4428"/>
            <a:lumOff val="2118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EE42A9-35ED-4C30-88B7-22D9624DA175}">
      <dsp:nvSpPr>
        <dsp:cNvPr id="0" name=""/>
        <dsp:cNvSpPr/>
      </dsp:nvSpPr>
      <dsp:spPr>
        <a:xfrm>
          <a:off x="2876521" y="-178699"/>
          <a:ext cx="2353360" cy="2353360"/>
        </a:xfrm>
        <a:prstGeom prst="circularArrow">
          <a:avLst>
            <a:gd name="adj1" fmla="val 5984"/>
            <a:gd name="adj2" fmla="val 394124"/>
            <a:gd name="adj3" fmla="val 13313824"/>
            <a:gd name="adj4" fmla="val 10508221"/>
            <a:gd name="adj5" fmla="val 6981"/>
          </a:avLst>
        </a:prstGeom>
        <a:solidFill>
          <a:schemeClr val="accent5">
            <a:shade val="90000"/>
            <a:hueOff val="177218"/>
            <a:satOff val="-4428"/>
            <a:lumOff val="2118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9212C-3E83-4CDF-8CB7-F6AC812D7F1D}">
      <dsp:nvSpPr>
        <dsp:cNvPr id="0" name=""/>
        <dsp:cNvSpPr/>
      </dsp:nvSpPr>
      <dsp:spPr>
        <a:xfrm>
          <a:off x="7" y="0"/>
          <a:ext cx="1955322" cy="30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CA" sz="2600" kern="1200" dirty="0" smtClean="0"/>
            <a:t>Patients</a:t>
          </a:r>
          <a:endParaRPr lang="en-US" sz="2600" kern="1200" dirty="0"/>
        </a:p>
      </dsp:txBody>
      <dsp:txXfrm>
        <a:off x="7" y="1219200"/>
        <a:ext cx="1955322" cy="1219200"/>
      </dsp:txXfrm>
    </dsp:sp>
    <dsp:sp modelId="{3E85F54E-4236-479A-904D-382C7FB3CCDB}">
      <dsp:nvSpPr>
        <dsp:cNvPr id="0" name=""/>
        <dsp:cNvSpPr/>
      </dsp:nvSpPr>
      <dsp:spPr>
        <a:xfrm>
          <a:off x="472034" y="182879"/>
          <a:ext cx="1014984" cy="1014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687A6-2D35-4BEB-A1E8-68DAE2498DF3}">
      <dsp:nvSpPr>
        <dsp:cNvPr id="0" name=""/>
        <dsp:cNvSpPr/>
      </dsp:nvSpPr>
      <dsp:spPr>
        <a:xfrm>
          <a:off x="2015847" y="0"/>
          <a:ext cx="1955322" cy="30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CA" sz="2600" kern="1200" dirty="0" smtClean="0"/>
            <a:t>Families</a:t>
          </a:r>
          <a:endParaRPr lang="en-US" sz="2600" kern="1200" dirty="0"/>
        </a:p>
      </dsp:txBody>
      <dsp:txXfrm>
        <a:off x="2015847" y="1219200"/>
        <a:ext cx="1955322" cy="1219200"/>
      </dsp:txXfrm>
    </dsp:sp>
    <dsp:sp modelId="{C0AA4002-275D-4F52-990A-8C5E9A8C3811}">
      <dsp:nvSpPr>
        <dsp:cNvPr id="0" name=""/>
        <dsp:cNvSpPr/>
      </dsp:nvSpPr>
      <dsp:spPr>
        <a:xfrm>
          <a:off x="2486016" y="182879"/>
          <a:ext cx="1014984" cy="1014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A4092A-321A-4667-AAAA-809AFA26D63D}">
      <dsp:nvSpPr>
        <dsp:cNvPr id="0" name=""/>
        <dsp:cNvSpPr/>
      </dsp:nvSpPr>
      <dsp:spPr>
        <a:xfrm>
          <a:off x="4029829" y="0"/>
          <a:ext cx="1955322" cy="3048000"/>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CA" sz="2600" kern="1200" dirty="0" smtClean="0">
              <a:solidFill>
                <a:srgbClr val="19758B"/>
              </a:solidFill>
            </a:rPr>
            <a:t>Colleagues</a:t>
          </a:r>
          <a:endParaRPr lang="en-US" sz="2600" kern="1200" dirty="0">
            <a:solidFill>
              <a:srgbClr val="19758B"/>
            </a:solidFill>
          </a:endParaRPr>
        </a:p>
      </dsp:txBody>
      <dsp:txXfrm>
        <a:off x="4029829" y="1219200"/>
        <a:ext cx="1955322" cy="1219200"/>
      </dsp:txXfrm>
    </dsp:sp>
    <dsp:sp modelId="{A1E39C19-7842-4066-AE5B-5C7B2CAF819A}">
      <dsp:nvSpPr>
        <dsp:cNvPr id="0" name=""/>
        <dsp:cNvSpPr/>
      </dsp:nvSpPr>
      <dsp:spPr>
        <a:xfrm>
          <a:off x="4499999" y="182879"/>
          <a:ext cx="1014984" cy="1014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4493E2-C1DF-4AED-8864-C750C7F536EC}">
      <dsp:nvSpPr>
        <dsp:cNvPr id="0" name=""/>
        <dsp:cNvSpPr/>
      </dsp:nvSpPr>
      <dsp:spPr>
        <a:xfrm>
          <a:off x="6043812" y="0"/>
          <a:ext cx="1955322" cy="3048000"/>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CA" sz="2600" kern="1200" dirty="0" smtClean="0">
              <a:solidFill>
                <a:srgbClr val="19758B"/>
              </a:solidFill>
            </a:rPr>
            <a:t>Supervisors</a:t>
          </a:r>
          <a:endParaRPr lang="en-US" sz="2600" kern="1200" dirty="0">
            <a:solidFill>
              <a:srgbClr val="19758B"/>
            </a:solidFill>
          </a:endParaRPr>
        </a:p>
      </dsp:txBody>
      <dsp:txXfrm>
        <a:off x="6043812" y="1219200"/>
        <a:ext cx="1955322" cy="1219200"/>
      </dsp:txXfrm>
    </dsp:sp>
    <dsp:sp modelId="{5DC773D9-B5C4-4E37-BB2B-B3B52F055FB8}">
      <dsp:nvSpPr>
        <dsp:cNvPr id="0" name=""/>
        <dsp:cNvSpPr/>
      </dsp:nvSpPr>
      <dsp:spPr>
        <a:xfrm>
          <a:off x="6513981" y="182879"/>
          <a:ext cx="1014984" cy="10149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221FC-97C3-42EA-95DF-82950871949C}">
      <dsp:nvSpPr>
        <dsp:cNvPr id="0" name=""/>
        <dsp:cNvSpPr/>
      </dsp:nvSpPr>
      <dsp:spPr>
        <a:xfrm>
          <a:off x="320040" y="2438400"/>
          <a:ext cx="7360920" cy="4572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7F80B-F90C-4D59-B803-9C1D9842AE83}">
      <dsp:nvSpPr>
        <dsp:cNvPr id="0" name=""/>
        <dsp:cNvSpPr/>
      </dsp:nvSpPr>
      <dsp:spPr>
        <a:xfrm rot="5400000">
          <a:off x="-278182" y="278886"/>
          <a:ext cx="1854547" cy="1298183"/>
        </a:xfrm>
        <a:prstGeom prst="chevron">
          <a:avLst/>
        </a:prstGeom>
        <a:gradFill rotWithShape="0">
          <a:gsLst>
            <a:gs pos="0">
              <a:srgbClr val="19758B"/>
            </a:gs>
            <a:gs pos="80000">
              <a:srgbClr val="1F92AD"/>
            </a:gs>
            <a:gs pos="100000">
              <a:srgbClr val="28B6D8"/>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CA" sz="3600" kern="1200" dirty="0" smtClean="0"/>
            <a:t>10 x</a:t>
          </a:r>
          <a:endParaRPr lang="en-US" sz="3600" kern="1200" dirty="0"/>
        </a:p>
      </dsp:txBody>
      <dsp:txXfrm rot="-5400000">
        <a:off x="1" y="649796"/>
        <a:ext cx="1298183" cy="556364"/>
      </dsp:txXfrm>
    </dsp:sp>
    <dsp:sp modelId="{CAF47503-BE9D-4BC3-B295-14644D09948A}">
      <dsp:nvSpPr>
        <dsp:cNvPr id="0" name=""/>
        <dsp:cNvSpPr/>
      </dsp:nvSpPr>
      <dsp:spPr>
        <a:xfrm rot="5400000">
          <a:off x="4275463" y="-2977280"/>
          <a:ext cx="1205455" cy="71600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CA" sz="2800" kern="1200" dirty="0" smtClean="0">
              <a:solidFill>
                <a:srgbClr val="19758B"/>
              </a:solidFill>
            </a:rPr>
            <a:t>Assault rates more than 10 times those in non-health sectors</a:t>
          </a:r>
          <a:endParaRPr lang="en-US" sz="1000" kern="1200" dirty="0">
            <a:solidFill>
              <a:srgbClr val="19758B"/>
            </a:solidFill>
          </a:endParaRPr>
        </a:p>
        <a:p>
          <a:pPr marL="57150" lvl="1" indent="-57150" algn="l" defTabSz="444500">
            <a:lnSpc>
              <a:spcPct val="90000"/>
            </a:lnSpc>
            <a:spcBef>
              <a:spcPct val="0"/>
            </a:spcBef>
            <a:spcAft>
              <a:spcPct val="15000"/>
            </a:spcAft>
            <a:buChar char="••"/>
          </a:pPr>
          <a:r>
            <a:rPr lang="en-CA" sz="1000" i="1" kern="1200" dirty="0" smtClean="0">
              <a:solidFill>
                <a:schemeClr val="bg1"/>
              </a:solidFill>
            </a:rPr>
            <a:t>       </a:t>
          </a:r>
          <a:r>
            <a:rPr lang="en-CA" sz="1000" i="1" kern="1200" dirty="0" smtClean="0">
              <a:solidFill>
                <a:srgbClr val="19758B"/>
              </a:solidFill>
            </a:rPr>
            <a:t> Source: </a:t>
          </a:r>
          <a:r>
            <a:rPr lang="en-CA" sz="1000" i="0" kern="1200" dirty="0" smtClean="0">
              <a:solidFill>
                <a:srgbClr val="19758B"/>
              </a:solidFill>
            </a:rPr>
            <a:t>Public Services Health &amp; Safety Association (2009)</a:t>
          </a:r>
          <a:endParaRPr lang="en-US" sz="1000" i="0" kern="1200" dirty="0">
            <a:solidFill>
              <a:srgbClr val="19758B"/>
            </a:solidFill>
          </a:endParaRPr>
        </a:p>
      </dsp:txBody>
      <dsp:txXfrm rot="-5400000">
        <a:off x="1298183" y="58845"/>
        <a:ext cx="7101171" cy="1087765"/>
      </dsp:txXfrm>
    </dsp:sp>
    <dsp:sp modelId="{3447B2F5-FD27-4867-9FAE-C7D8E08BDD6D}">
      <dsp:nvSpPr>
        <dsp:cNvPr id="0" name=""/>
        <dsp:cNvSpPr/>
      </dsp:nvSpPr>
      <dsp:spPr>
        <a:xfrm rot="5400000">
          <a:off x="-278182" y="1941708"/>
          <a:ext cx="1854547" cy="1298183"/>
        </a:xfrm>
        <a:prstGeom prst="chevron">
          <a:avLst/>
        </a:prstGeom>
        <a:gradFill rotWithShape="0">
          <a:gsLst>
            <a:gs pos="0">
              <a:srgbClr val="19758B"/>
            </a:gs>
            <a:gs pos="80000">
              <a:srgbClr val="1F92AD"/>
            </a:gs>
            <a:gs pos="100000">
              <a:srgbClr val="28B6D8"/>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CA" sz="3600" kern="1200" dirty="0" smtClean="0"/>
            <a:t>70%</a:t>
          </a:r>
          <a:endParaRPr lang="en-US" sz="3600" kern="1200" dirty="0"/>
        </a:p>
      </dsp:txBody>
      <dsp:txXfrm rot="-5400000">
        <a:off x="1" y="2312618"/>
        <a:ext cx="1298183" cy="556364"/>
      </dsp:txXfrm>
    </dsp:sp>
    <dsp:sp modelId="{858FF42A-1E71-46E9-8401-44314D822429}">
      <dsp:nvSpPr>
        <dsp:cNvPr id="0" name=""/>
        <dsp:cNvSpPr/>
      </dsp:nvSpPr>
      <dsp:spPr>
        <a:xfrm rot="5400000">
          <a:off x="4275463" y="-1305617"/>
          <a:ext cx="1205455" cy="71600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CA" sz="2800" b="0" kern="1200" dirty="0" smtClean="0">
              <a:solidFill>
                <a:srgbClr val="19758B"/>
              </a:solidFill>
            </a:rPr>
            <a:t>70% of nurses in a US nursing survey reported being bullied at work</a:t>
          </a:r>
          <a:endParaRPr lang="en-US" sz="1000" kern="1200" dirty="0">
            <a:solidFill>
              <a:srgbClr val="19758B"/>
            </a:solidFill>
          </a:endParaRPr>
        </a:p>
        <a:p>
          <a:pPr marL="57150" lvl="1" indent="-57150" algn="l" defTabSz="444500">
            <a:lnSpc>
              <a:spcPct val="90000"/>
            </a:lnSpc>
            <a:spcBef>
              <a:spcPct val="0"/>
            </a:spcBef>
            <a:spcAft>
              <a:spcPct val="15000"/>
            </a:spcAft>
            <a:buChar char="••"/>
          </a:pPr>
          <a:r>
            <a:rPr lang="en-CA" sz="1000" kern="1200" dirty="0" smtClean="0">
              <a:solidFill>
                <a:schemeClr val="bg1"/>
              </a:solidFill>
            </a:rPr>
            <a:t>        </a:t>
          </a:r>
          <a:r>
            <a:rPr lang="en-CA" sz="1000" i="1" kern="1200" dirty="0" smtClean="0">
              <a:solidFill>
                <a:srgbClr val="19758B"/>
              </a:solidFill>
            </a:rPr>
            <a:t>Source</a:t>
          </a:r>
          <a:r>
            <a:rPr lang="en-CA" sz="1000" kern="1200" dirty="0" smtClean="0">
              <a:solidFill>
                <a:srgbClr val="19758B"/>
              </a:solidFill>
            </a:rPr>
            <a:t>: </a:t>
          </a:r>
          <a:r>
            <a:rPr lang="en-CA" sz="1000" kern="1200" dirty="0" err="1" smtClean="0">
              <a:solidFill>
                <a:srgbClr val="19758B"/>
              </a:solidFill>
            </a:rPr>
            <a:t>Vessey</a:t>
          </a:r>
          <a:r>
            <a:rPr lang="en-CA" sz="1000" kern="1200" dirty="0" smtClean="0">
              <a:solidFill>
                <a:srgbClr val="19758B"/>
              </a:solidFill>
            </a:rPr>
            <a:t>, Demarco, Gaffney, &amp; </a:t>
          </a:r>
          <a:r>
            <a:rPr lang="en-CA" sz="1000" kern="1200" dirty="0" err="1" smtClean="0">
              <a:solidFill>
                <a:srgbClr val="19758B"/>
              </a:solidFill>
            </a:rPr>
            <a:t>Budin</a:t>
          </a:r>
          <a:r>
            <a:rPr lang="en-CA" sz="1000" kern="1200" dirty="0" smtClean="0">
              <a:solidFill>
                <a:srgbClr val="19758B"/>
              </a:solidFill>
            </a:rPr>
            <a:t> (2009)</a:t>
          </a:r>
          <a:endParaRPr lang="en-US" sz="1000" kern="1200" dirty="0">
            <a:solidFill>
              <a:srgbClr val="19758B"/>
            </a:solidFill>
          </a:endParaRPr>
        </a:p>
      </dsp:txBody>
      <dsp:txXfrm rot="-5400000">
        <a:off x="1298183" y="1730508"/>
        <a:ext cx="7101171" cy="1087765"/>
      </dsp:txXfrm>
    </dsp:sp>
    <dsp:sp modelId="{0F455863-695C-41CA-A495-677108D38D94}">
      <dsp:nvSpPr>
        <dsp:cNvPr id="0" name=""/>
        <dsp:cNvSpPr/>
      </dsp:nvSpPr>
      <dsp:spPr>
        <a:xfrm rot="5400000">
          <a:off x="-278182" y="3604530"/>
          <a:ext cx="1854547" cy="1298183"/>
        </a:xfrm>
        <a:prstGeom prst="chevron">
          <a:avLst/>
        </a:prstGeom>
        <a:gradFill rotWithShape="0">
          <a:gsLst>
            <a:gs pos="0">
              <a:srgbClr val="19758B"/>
            </a:gs>
            <a:gs pos="80000">
              <a:srgbClr val="1F92AD"/>
            </a:gs>
            <a:gs pos="100000">
              <a:srgbClr val="28B6D8"/>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CA" sz="3600" kern="1200" dirty="0" smtClean="0"/>
            <a:t>45%</a:t>
          </a:r>
          <a:endParaRPr lang="en-US" sz="3600" kern="1200" dirty="0"/>
        </a:p>
      </dsp:txBody>
      <dsp:txXfrm rot="-5400000">
        <a:off x="1" y="3975440"/>
        <a:ext cx="1298183" cy="556364"/>
      </dsp:txXfrm>
    </dsp:sp>
    <dsp:sp modelId="{DB488BF3-6246-4218-AB80-4A7E64BFA5CF}">
      <dsp:nvSpPr>
        <dsp:cNvPr id="0" name=""/>
        <dsp:cNvSpPr/>
      </dsp:nvSpPr>
      <dsp:spPr>
        <a:xfrm rot="5400000">
          <a:off x="4275463" y="349067"/>
          <a:ext cx="1205455" cy="71600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CA" sz="2700" kern="1200" dirty="0" smtClean="0">
              <a:solidFill>
                <a:srgbClr val="19758B"/>
              </a:solidFill>
            </a:rPr>
            <a:t>45% of those bullied report stress affected their health</a:t>
          </a:r>
          <a:endParaRPr lang="en-US" sz="1000" kern="1200" dirty="0">
            <a:solidFill>
              <a:schemeClr val="bg1"/>
            </a:solidFill>
          </a:endParaRPr>
        </a:p>
        <a:p>
          <a:pPr marL="57150" lvl="1" indent="-57150" algn="l" defTabSz="444500">
            <a:lnSpc>
              <a:spcPct val="90000"/>
            </a:lnSpc>
            <a:spcBef>
              <a:spcPct val="0"/>
            </a:spcBef>
            <a:spcAft>
              <a:spcPct val="15000"/>
            </a:spcAft>
            <a:buChar char="••"/>
          </a:pPr>
          <a:r>
            <a:rPr lang="en-CA" sz="1000" kern="1200" dirty="0" smtClean="0">
              <a:solidFill>
                <a:schemeClr val="bg1"/>
              </a:solidFill>
            </a:rPr>
            <a:t>     </a:t>
          </a:r>
          <a:r>
            <a:rPr lang="en-CA" sz="1000" kern="1200" dirty="0" smtClean="0">
              <a:solidFill>
                <a:srgbClr val="19758B"/>
              </a:solidFill>
            </a:rPr>
            <a:t> </a:t>
          </a:r>
          <a:r>
            <a:rPr lang="en-CA" sz="1000" i="1" kern="1200" dirty="0" smtClean="0">
              <a:solidFill>
                <a:srgbClr val="19758B"/>
              </a:solidFill>
            </a:rPr>
            <a:t>Source:</a:t>
          </a:r>
          <a:r>
            <a:rPr lang="en-CA" sz="1000" kern="1200" dirty="0" smtClean="0">
              <a:solidFill>
                <a:srgbClr val="19758B"/>
              </a:solidFill>
            </a:rPr>
            <a:t> Workplace Bullying Institute (2007)</a:t>
          </a:r>
          <a:endParaRPr lang="en-US" sz="1000" kern="1200" dirty="0">
            <a:solidFill>
              <a:srgbClr val="19758B"/>
            </a:solidFill>
          </a:endParaRPr>
        </a:p>
      </dsp:txBody>
      <dsp:txXfrm rot="-5400000">
        <a:off x="1298183" y="3385193"/>
        <a:ext cx="7101171" cy="1087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8D2A7-E092-4A78-96B7-5C1927354CBF}">
      <dsp:nvSpPr>
        <dsp:cNvPr id="0" name=""/>
        <dsp:cNvSpPr/>
      </dsp:nvSpPr>
      <dsp:spPr>
        <a:xfrm>
          <a:off x="2087879" y="59054"/>
          <a:ext cx="2834640" cy="28346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Patients/Client</a:t>
          </a:r>
          <a:endParaRPr lang="en-US" sz="2500" kern="1200" dirty="0"/>
        </a:p>
      </dsp:txBody>
      <dsp:txXfrm>
        <a:off x="2465832" y="555116"/>
        <a:ext cx="2078736" cy="1275588"/>
      </dsp:txXfrm>
    </dsp:sp>
    <dsp:sp modelId="{1C7A0156-8244-44F2-96A5-FBA9E9075E9A}">
      <dsp:nvSpPr>
        <dsp:cNvPr id="0" name=""/>
        <dsp:cNvSpPr/>
      </dsp:nvSpPr>
      <dsp:spPr>
        <a:xfrm>
          <a:off x="3110712" y="1830705"/>
          <a:ext cx="2834640" cy="28346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977640" y="2562986"/>
        <a:ext cx="1700784" cy="1559052"/>
      </dsp:txXfrm>
    </dsp:sp>
    <dsp:sp modelId="{1CD984FF-8C52-4C95-A76B-32E937F45101}">
      <dsp:nvSpPr>
        <dsp:cNvPr id="0" name=""/>
        <dsp:cNvSpPr/>
      </dsp:nvSpPr>
      <dsp:spPr>
        <a:xfrm>
          <a:off x="1065047" y="1830705"/>
          <a:ext cx="2834640" cy="28346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Peers </a:t>
          </a:r>
          <a:endParaRPr lang="en-US" sz="2500" kern="1200" dirty="0"/>
        </a:p>
      </dsp:txBody>
      <dsp:txXfrm>
        <a:off x="1331976" y="2562986"/>
        <a:ext cx="1700784" cy="1559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359D4-2EA8-4FDE-903F-0D1EF2114011}">
      <dsp:nvSpPr>
        <dsp:cNvPr id="0" name=""/>
        <dsp:cNvSpPr/>
      </dsp:nvSpPr>
      <dsp:spPr>
        <a:xfrm>
          <a:off x="380989" y="381000"/>
          <a:ext cx="7467621" cy="679823"/>
        </a:xfrm>
        <a:prstGeom prst="roundRect">
          <a:avLst/>
        </a:prstGeom>
        <a:gradFill rotWithShape="0">
          <a:gsLst>
            <a:gs pos="0">
              <a:srgbClr val="19758B"/>
            </a:gs>
            <a:gs pos="80000">
              <a:srgbClr val="1F92AD"/>
            </a:gs>
            <a:gs pos="100000">
              <a:srgbClr val="28B6D8"/>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kern="1200" dirty="0" smtClean="0">
              <a:solidFill>
                <a:schemeClr val="bg1"/>
              </a:solidFill>
            </a:rPr>
            <a:t>In Ontario Bill 168:</a:t>
          </a:r>
          <a:endParaRPr lang="en-US" sz="2800" kern="1200" dirty="0">
            <a:solidFill>
              <a:schemeClr val="bg1"/>
            </a:solidFill>
          </a:endParaRPr>
        </a:p>
      </dsp:txBody>
      <dsp:txXfrm>
        <a:off x="414175" y="414186"/>
        <a:ext cx="7401249" cy="613451"/>
      </dsp:txXfrm>
    </dsp:sp>
    <dsp:sp modelId="{8AB3255E-12E5-49C5-8D31-0F1B4AD166EA}">
      <dsp:nvSpPr>
        <dsp:cNvPr id="0" name=""/>
        <dsp:cNvSpPr/>
      </dsp:nvSpPr>
      <dsp:spPr>
        <a:xfrm>
          <a:off x="0" y="1046253"/>
          <a:ext cx="8229600"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solidFill>
              <a:srgbClr val="19758B"/>
            </a:solidFill>
          </a:endParaRPr>
        </a:p>
        <a:p>
          <a:pPr marL="228600" lvl="1" indent="-228600" algn="l" defTabSz="1155700">
            <a:lnSpc>
              <a:spcPct val="90000"/>
            </a:lnSpc>
            <a:spcBef>
              <a:spcPct val="0"/>
            </a:spcBef>
            <a:spcAft>
              <a:spcPct val="20000"/>
            </a:spcAft>
            <a:buChar char="••"/>
          </a:pPr>
          <a:r>
            <a:rPr lang="en-CA" sz="2600" kern="1200" dirty="0" smtClean="0">
              <a:solidFill>
                <a:srgbClr val="19758B"/>
              </a:solidFill>
            </a:rPr>
            <a:t>Made changes to Ontario’s Occupational Health and Safety Act (OHSA) effective June 15, 2010 to strengthen protections for workers from workplace violence and address workplace harassment </a:t>
          </a:r>
          <a:endParaRPr lang="en-US" sz="2600" kern="1200" dirty="0">
            <a:solidFill>
              <a:srgbClr val="19758B"/>
            </a:solidFill>
          </a:endParaRPr>
        </a:p>
        <a:p>
          <a:pPr marL="57150" lvl="1" indent="-57150" algn="l" defTabSz="355600">
            <a:lnSpc>
              <a:spcPct val="90000"/>
            </a:lnSpc>
            <a:spcBef>
              <a:spcPct val="0"/>
            </a:spcBef>
            <a:spcAft>
              <a:spcPct val="20000"/>
            </a:spcAft>
            <a:buChar char="••"/>
          </a:pPr>
          <a:endParaRPr lang="en-US" sz="800" kern="1200" dirty="0">
            <a:solidFill>
              <a:srgbClr val="19758B"/>
            </a:solidFill>
          </a:endParaRPr>
        </a:p>
        <a:p>
          <a:pPr marL="228600" lvl="1" indent="-228600" algn="l" defTabSz="1155700">
            <a:lnSpc>
              <a:spcPct val="90000"/>
            </a:lnSpc>
            <a:spcBef>
              <a:spcPct val="0"/>
            </a:spcBef>
            <a:spcAft>
              <a:spcPct val="20000"/>
            </a:spcAft>
            <a:buChar char="••"/>
          </a:pPr>
          <a:r>
            <a:rPr lang="en-CA" sz="2600" kern="1200" dirty="0" smtClean="0">
              <a:solidFill>
                <a:srgbClr val="19758B"/>
              </a:solidFill>
            </a:rPr>
            <a:t>Provides a definition of workplace violence and harassment and redefines employer duties in all workplaces </a:t>
          </a:r>
          <a:r>
            <a:rPr lang="en-US" sz="2600" kern="1200" dirty="0" smtClean="0">
              <a:solidFill>
                <a:srgbClr val="19758B"/>
              </a:solidFill>
            </a:rPr>
            <a:t>covered by the OHSA</a:t>
          </a:r>
          <a:endParaRPr lang="en-US" sz="2600" kern="1200" dirty="0">
            <a:solidFill>
              <a:srgbClr val="19758B"/>
            </a:solidFill>
          </a:endParaRPr>
        </a:p>
      </dsp:txBody>
      <dsp:txXfrm>
        <a:off x="0" y="1046253"/>
        <a:ext cx="8229600" cy="311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AF1AD-FB36-455D-9D77-6D4B072C1A45}">
      <dsp:nvSpPr>
        <dsp:cNvPr id="0" name=""/>
        <dsp:cNvSpPr/>
      </dsp:nvSpPr>
      <dsp:spPr>
        <a:xfrm>
          <a:off x="699" y="1460"/>
          <a:ext cx="6094601" cy="1281906"/>
        </a:xfrm>
        <a:prstGeom prst="roundRect">
          <a:avLst>
            <a:gd name="adj" fmla="val 10000"/>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CA" sz="4800" kern="1200" dirty="0" smtClean="0"/>
            <a:t>Program Development</a:t>
          </a:r>
          <a:endParaRPr lang="en-US" sz="4800" kern="1200" dirty="0"/>
        </a:p>
      </dsp:txBody>
      <dsp:txXfrm>
        <a:off x="38245" y="39006"/>
        <a:ext cx="6019509" cy="1206814"/>
      </dsp:txXfrm>
    </dsp:sp>
    <dsp:sp modelId="{D975B1F8-3F41-4993-A420-D2A205092D8C}">
      <dsp:nvSpPr>
        <dsp:cNvPr id="0" name=""/>
        <dsp:cNvSpPr/>
      </dsp:nvSpPr>
      <dsp:spPr>
        <a:xfrm>
          <a:off x="699" y="1391046"/>
          <a:ext cx="3981182" cy="1281906"/>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t>Collaboration</a:t>
          </a:r>
          <a:endParaRPr lang="en-US" sz="2900" kern="1200" dirty="0"/>
        </a:p>
      </dsp:txBody>
      <dsp:txXfrm>
        <a:off x="38245" y="1428592"/>
        <a:ext cx="3906090" cy="1206814"/>
      </dsp:txXfrm>
    </dsp:sp>
    <dsp:sp modelId="{D5E78058-4043-49C8-A03D-ADF201B70DAC}">
      <dsp:nvSpPr>
        <dsp:cNvPr id="0" name=""/>
        <dsp:cNvSpPr/>
      </dsp:nvSpPr>
      <dsp:spPr>
        <a:xfrm>
          <a:off x="699" y="2780633"/>
          <a:ext cx="1949648" cy="1281906"/>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Dissemination to Broader RPN Audience</a:t>
          </a:r>
          <a:endParaRPr lang="en-US" sz="1900" kern="1200" dirty="0"/>
        </a:p>
      </dsp:txBody>
      <dsp:txXfrm>
        <a:off x="38245" y="2818179"/>
        <a:ext cx="1874556" cy="1206814"/>
      </dsp:txXfrm>
    </dsp:sp>
    <dsp:sp modelId="{DA12F095-29B8-4A87-ABD5-82348FE2E58B}">
      <dsp:nvSpPr>
        <dsp:cNvPr id="0" name=""/>
        <dsp:cNvSpPr/>
      </dsp:nvSpPr>
      <dsp:spPr>
        <a:xfrm>
          <a:off x="2032233" y="2780633"/>
          <a:ext cx="1949648" cy="1281906"/>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Supporting Ontario’s Health Care Organizations</a:t>
          </a:r>
          <a:endParaRPr lang="en-US" sz="1900" kern="1200" dirty="0"/>
        </a:p>
      </dsp:txBody>
      <dsp:txXfrm>
        <a:off x="2069779" y="2818179"/>
        <a:ext cx="1874556" cy="1206814"/>
      </dsp:txXfrm>
    </dsp:sp>
    <dsp:sp modelId="{CBA8D02B-E0C1-422E-AADC-031AEC8E37A2}">
      <dsp:nvSpPr>
        <dsp:cNvPr id="0" name=""/>
        <dsp:cNvSpPr/>
      </dsp:nvSpPr>
      <dsp:spPr>
        <a:xfrm>
          <a:off x="4145652" y="1391046"/>
          <a:ext cx="1949648" cy="1281906"/>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smtClean="0"/>
            <a:t>Evaluation</a:t>
          </a:r>
          <a:endParaRPr lang="en-US" sz="2900" kern="1200" dirty="0"/>
        </a:p>
      </dsp:txBody>
      <dsp:txXfrm>
        <a:off x="4183198" y="1428592"/>
        <a:ext cx="1874556" cy="1206814"/>
      </dsp:txXfrm>
    </dsp:sp>
    <dsp:sp modelId="{699C1C1C-CFAA-41BB-9730-7DDC0919E3EA}">
      <dsp:nvSpPr>
        <dsp:cNvPr id="0" name=""/>
        <dsp:cNvSpPr/>
      </dsp:nvSpPr>
      <dsp:spPr>
        <a:xfrm>
          <a:off x="4145652" y="2780633"/>
          <a:ext cx="1949648" cy="1281906"/>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Supporting Others</a:t>
          </a:r>
          <a:endParaRPr lang="en-US" sz="1900" kern="1200" dirty="0"/>
        </a:p>
      </dsp:txBody>
      <dsp:txXfrm>
        <a:off x="4183198" y="2818179"/>
        <a:ext cx="1874556" cy="120681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ABB30-D412-4B8F-B757-37D567E9EA52}" type="datetimeFigureOut">
              <a:rPr lang="en-US" smtClean="0"/>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16EBD-0951-472B-B92A-2A055986F649}" type="slidenum">
              <a:rPr lang="en-US" smtClean="0"/>
              <a:t>‹#›</a:t>
            </a:fld>
            <a:endParaRPr lang="en-US"/>
          </a:p>
        </p:txBody>
      </p:sp>
    </p:spTree>
    <p:extLst>
      <p:ext uri="{BB962C8B-B14F-4D97-AF65-F5344CB8AC3E}">
        <p14:creationId xmlns:p14="http://schemas.microsoft.com/office/powerpoint/2010/main" val="41758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1444044C-C1C3-47FB-9C36-22D357D226A2}" type="slidenum">
              <a:rPr lang="en-US" sz="1200">
                <a:solidFill>
                  <a:prstClr val="black"/>
                </a:solidFill>
              </a:rPr>
              <a:pPr/>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International Centre for Human Resources in Nursing (ICHRN) has identified that the prevalence of workplace bullying is likely to be much higher than stated in literature due to the unrecognized or unreported incidents. </a:t>
            </a:r>
            <a:endParaRPr lang="en-CA" smtClean="0"/>
          </a:p>
          <a:p>
            <a:endParaRPr lang="en-CA" smtClean="0"/>
          </a:p>
          <a:p>
            <a:r>
              <a:rPr lang="en-CA" smtClean="0"/>
              <a:t>Nurses do not report WPV because they feel that they will be viewed as incompetent, as having provoked the incident, or as trouble makers because of lack of physical injury (Ferns, 2005; Pawlin, 2008; Phillips, 2007; Ray, 2007). </a:t>
            </a:r>
          </a:p>
          <a:p>
            <a:endParaRPr lang="en-CA" smtClean="0"/>
          </a:p>
          <a:p>
            <a:r>
              <a:rPr lang="en-CA" smtClean="0"/>
              <a:t>The Workplace Bullying Institute 2010 stats show that 35% of workers have experienced workplace violence, down from 37% in 2007 but an increase in women bully other women from 71% in 2007 to 80% in 2010. </a:t>
            </a:r>
          </a:p>
          <a:p>
            <a:endParaRPr lang="en-CA" smtClean="0"/>
          </a:p>
          <a:p>
            <a:endParaRPr lang="en-CA" smtClean="0"/>
          </a:p>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52F3E7F7-4664-4ED3-A9E0-06B033F15384}" type="slidenum">
              <a:rPr lang="en-US" sz="1200">
                <a:solidFill>
                  <a:prstClr val="black"/>
                </a:solidFill>
              </a:rPr>
              <a:pPr/>
              <a:t>10</a:t>
            </a:fld>
            <a:endParaRPr 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E50918A4-0E4D-4C15-A50F-43F6BF38E7C5}" type="slidenum">
              <a:rPr lang="en-CA" sz="1200">
                <a:solidFill>
                  <a:prstClr val="black"/>
                </a:solidFill>
              </a:rPr>
              <a:pPr/>
              <a:t>11</a:t>
            </a:fld>
            <a:endParaRPr lang="en-CA"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39F1B5E-607C-468A-BD16-0DACB2D4E75B}" type="slidenum">
              <a:rPr lang="en-CA" sz="1200">
                <a:solidFill>
                  <a:prstClr val="black"/>
                </a:solidFill>
              </a:rPr>
              <a:pPr/>
              <a:t>12</a:t>
            </a:fld>
            <a:endParaRPr lang="en-CA"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1325BBD6-388D-4710-B70F-1316A4351E54}" type="slidenum">
              <a:rPr lang="en-US" sz="1200">
                <a:solidFill>
                  <a:prstClr val="black"/>
                </a:solidFill>
              </a:rPr>
              <a:pPr/>
              <a:t>13</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BFDABB2C-333A-4BA8-BE19-4052468E1BE5}" type="slidenum">
              <a:rPr lang="en-US" sz="1200">
                <a:solidFill>
                  <a:prstClr val="black"/>
                </a:solidFill>
              </a:rPr>
              <a:pPr/>
              <a:t>14</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4CD84818-8214-4F08-8372-2E9B758BC855}" type="slidenum">
              <a:rPr lang="en-US" sz="1200">
                <a:solidFill>
                  <a:prstClr val="black"/>
                </a:solidFill>
              </a:rPr>
              <a:pPr/>
              <a:t>15</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done by understanding your own role and responsibilities as well as seeking information and understanding about other roles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64CFF8FC-4478-42AD-9C1C-54F5FBEAFC4E}" type="slidenum">
              <a:rPr lang="en-US" sz="1200">
                <a:solidFill>
                  <a:prstClr val="black"/>
                </a:solidFill>
              </a:rPr>
              <a:pPr/>
              <a:t>16</a:t>
            </a:fld>
            <a:endParaRPr 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256BADC-DC65-4C45-A94A-4D95FE349ABE}" type="slidenum">
              <a:rPr lang="en-US" sz="1200">
                <a:solidFill>
                  <a:prstClr val="black"/>
                </a:solidFill>
              </a:rPr>
              <a:pPr/>
              <a:t>17</a:t>
            </a:fld>
            <a:endParaRPr 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597CA7CB-A841-44E1-A725-74836A99E326}" type="slidenum">
              <a:rPr lang="en-CA" sz="1200">
                <a:solidFill>
                  <a:prstClr val="black"/>
                </a:solidFill>
              </a:rPr>
              <a:pPr/>
              <a:t>18</a:t>
            </a:fld>
            <a:endParaRPr lang="en-CA" sz="1200">
              <a:solidFill>
                <a:prstClr val="black"/>
              </a:solidFill>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recommendations from the BPG Preventing and Managing Violence to support your understanding and moving forward to develop a plan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In 2010 the US census bureau reported that workplace violence was the third leading cause of all occupational deaths and the second leading cause of occupational deaths in women. Workplace homicides declined 7 percent in 2010 to the lowest total ever recorded by the fatality census, however workplace homicides involving women increased by 13 percent. This specific information is not available from statistics Canada.</a:t>
            </a:r>
            <a:endParaRPr lang="en-US" smtClean="0"/>
          </a:p>
          <a:p>
            <a:endParaRPr lang="en-CA" smtClean="0"/>
          </a:p>
          <a:p>
            <a:r>
              <a:rPr lang="en-CA" smtClean="0"/>
              <a:t>In Canada, legislation was impacted by workplace homicide related to the death of a nurse Lori Dupont.  As you know she was employed at Hotel Dieu.</a:t>
            </a:r>
          </a:p>
          <a:p>
            <a:endParaRPr lang="en-US" smtClean="0"/>
          </a:p>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D0904A9-1947-4E95-9ED6-48AB279FF682}" type="slidenum">
              <a:rPr lang="en-US" sz="1200">
                <a:solidFill>
                  <a:prstClr val="black"/>
                </a:solidFill>
              </a:rPr>
              <a:pPr/>
              <a:t>19</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F88FCE1-37D0-439D-B0AA-DAFD9097F026}" type="slidenum">
              <a:rPr lang="en-CA" sz="1200">
                <a:solidFill>
                  <a:prstClr val="black"/>
                </a:solidFill>
              </a:rPr>
              <a:pPr/>
              <a:t>2</a:t>
            </a:fld>
            <a:endParaRPr lang="en-CA"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4F907067-1897-43BC-88F1-5B4CB8275198}" type="slidenum">
              <a:rPr lang="en-CA" sz="1200">
                <a:solidFill>
                  <a:prstClr val="black"/>
                </a:solidFill>
              </a:rPr>
              <a:pPr/>
              <a:t>20</a:t>
            </a:fld>
            <a:endParaRPr lang="en-CA" sz="1200">
              <a:solidFill>
                <a:prstClr val="black"/>
              </a:solidFill>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The most effective way to tackle stress and violence  is through prevention and results in greater cost savings of absenteeism. </a:t>
            </a:r>
          </a:p>
          <a:p>
            <a:endParaRPr lang="en-CA" smtClean="0"/>
          </a:p>
          <a:p>
            <a:r>
              <a:rPr lang="en-CA" smtClean="0">
                <a:solidFill>
                  <a:srgbClr val="19758B"/>
                </a:solidFill>
              </a:rPr>
              <a:t>Studies demonstrate that quality care is dependent on safety and health of our care providers (Boucher, Sikorski, &amp; Nichol, 2009)</a:t>
            </a:r>
          </a:p>
          <a:p>
            <a:endParaRPr lang="en-CA" smtClean="0">
              <a:solidFill>
                <a:srgbClr val="19758B"/>
              </a:solidFill>
            </a:endParaRPr>
          </a:p>
          <a:p>
            <a:r>
              <a:rPr lang="en-CA" smtClean="0">
                <a:solidFill>
                  <a:srgbClr val="19758B"/>
                </a:solidFill>
              </a:rPr>
              <a:t>A general lack of adequate training  and administrative supports are factors contributing to workplace violence (Lanza &amp; Kane 1995; Lipscomb &amp; Love, 1992; Poster 1996)</a:t>
            </a:r>
          </a:p>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8574880-3C6E-4182-AD67-485A81CC3BF7}" type="slidenum">
              <a:rPr lang="en-US" sz="1200">
                <a:solidFill>
                  <a:prstClr val="black"/>
                </a:solidFill>
              </a:rPr>
              <a:pPr/>
              <a:t>21</a:t>
            </a:fld>
            <a:endParaRPr lang="en-US"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E1729940-9648-4754-8469-757862E83216}" type="slidenum">
              <a:rPr lang="en-CA" sz="1200">
                <a:solidFill>
                  <a:prstClr val="black"/>
                </a:solidFill>
              </a:rPr>
              <a:pPr/>
              <a:t>22</a:t>
            </a:fld>
            <a:endParaRPr lang="en-CA" sz="1200">
              <a:solidFill>
                <a:prstClr val="black"/>
              </a:solidFill>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By being here today, this an example of an outreach program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416CF36-576D-4EDD-B33A-A1761BA96EBD}" type="slidenum">
              <a:rPr lang="en-US" sz="1200">
                <a:solidFill>
                  <a:prstClr val="black"/>
                </a:solidFill>
              </a:rPr>
              <a:pPr/>
              <a:t>23</a:t>
            </a:fld>
            <a:endParaRPr lang="en-US"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16F32815-3770-413C-ADFA-999070299388}" type="slidenum">
              <a:rPr lang="en-US" sz="1200">
                <a:solidFill>
                  <a:prstClr val="black"/>
                </a:solidFill>
              </a:rPr>
              <a:pPr/>
              <a:t>24</a:t>
            </a:fld>
            <a:endParaRPr lang="en-US"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1ABB1971-B59F-4508-B64F-410591D6D63A}" type="slidenum">
              <a:rPr lang="en-CA" sz="1200">
                <a:solidFill>
                  <a:prstClr val="black"/>
                </a:solidFill>
              </a:rPr>
              <a:pPr/>
              <a:t>25</a:t>
            </a:fld>
            <a:endParaRPr lang="en-CA" sz="1200">
              <a:solidFill>
                <a:prstClr val="black"/>
              </a:solidFill>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D7DC394A-30C5-45C1-9BB7-3A1151260A2E}" type="slidenum">
              <a:rPr lang="en-CA" sz="1200">
                <a:solidFill>
                  <a:prstClr val="black"/>
                </a:solidFill>
              </a:rPr>
              <a:pPr/>
              <a:t>26</a:t>
            </a:fld>
            <a:endParaRPr lang="en-CA" sz="1200">
              <a:solidFill>
                <a:prstClr val="black"/>
              </a:solidFill>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examples : verbal disagreements and face to face (invasion of personal space)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Add updated note i.e. emotional intelligence</a:t>
            </a:r>
          </a:p>
        </p:txBody>
      </p:sp>
      <p:sp>
        <p:nvSpPr>
          <p:cNvPr id="92164" name="Slide Number Placeholder 3"/>
          <p:cNvSpPr txBox="1">
            <a:spLocks noGrp="1"/>
          </p:cNvSpPr>
          <p:nvPr/>
        </p:nvSpPr>
        <p:spPr bwMode="auto">
          <a:xfrm>
            <a:off x="3883204" y="8683994"/>
            <a:ext cx="2973247"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700" rIns="91397" bIns="45700" anchor="b"/>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fld id="{27FED087-A8A3-4276-BCA5-0B59021CCCDA}" type="slidenum">
              <a:rPr lang="en-US" sz="1200">
                <a:solidFill>
                  <a:prstClr val="black"/>
                </a:solidFill>
              </a:rPr>
              <a:pPr algn="r" eaLnBrk="0" fontAlgn="base" hangingPunct="0">
                <a:spcBef>
                  <a:spcPct val="0"/>
                </a:spcBef>
                <a:spcAft>
                  <a:spcPct val="0"/>
                </a:spcAft>
              </a:pPr>
              <a:t>27</a:t>
            </a:fld>
            <a:endParaRPr lang="en-US" sz="12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a continuum that starts passively and may escalate to active response.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94442E35-D5B4-45E0-BE44-A8B08973669B}" type="slidenum">
              <a:rPr lang="en-US" sz="1200">
                <a:solidFill>
                  <a:prstClr val="black"/>
                </a:solidFill>
              </a:rPr>
              <a:pPr/>
              <a:t>28</a:t>
            </a:fld>
            <a:endParaRPr lang="en-US" sz="12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Evidence demonstrates that these are key strategies required to develop an effective WVP program</a:t>
            </a:r>
          </a:p>
          <a:p>
            <a:endParaRPr lang="en-CA" smtClean="0"/>
          </a:p>
          <a:p>
            <a:r>
              <a:rPr lang="en-CA" smtClean="0"/>
              <a:t>As nurses self reflection is pat of our practice and an important aspect of reflecting on bullying is to evaluate our participation in a situation, have we been part of the problem??</a:t>
            </a:r>
          </a:p>
          <a:p>
            <a:endParaRPr 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DD5BAD11-1A10-430C-A55F-97647BBC577F}" type="slidenum">
              <a:rPr lang="en-US" sz="1200">
                <a:solidFill>
                  <a:prstClr val="black"/>
                </a:solidFill>
              </a:rPr>
              <a:pPr/>
              <a:t>29</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t>Violence is a topic that  is well acknowledge in healthcare.</a:t>
            </a:r>
          </a:p>
          <a:p>
            <a:endParaRPr lang="en-CA" sz="1000" b="1"/>
          </a:p>
          <a:p>
            <a:r>
              <a:rPr lang="en-CA" sz="1000" b="1"/>
              <a:t>Global Health Care </a:t>
            </a:r>
            <a:r>
              <a:rPr lang="en-CA" sz="1000"/>
              <a:t>Violence is acknowledged by the World Health Organization as a major global public health issue </a:t>
            </a:r>
            <a:r>
              <a:rPr lang="en-US" sz="1000"/>
              <a:t>(2003)</a:t>
            </a:r>
          </a:p>
          <a:p>
            <a:endParaRPr lang="en-CA" sz="1000"/>
          </a:p>
          <a:p>
            <a:r>
              <a:rPr lang="en-US" sz="1000"/>
              <a:t>While </a:t>
            </a:r>
            <a:r>
              <a:rPr lang="en-CA" sz="1000"/>
              <a:t>certain occupations (police and military) are acknowledged by society to have dangerous facet, the health care environment is generally not considered a violent setting and nurses are not viewed as recipients of violence (Kowalenko, Walters, </a:t>
            </a:r>
            <a:r>
              <a:rPr lang="en-US" sz="1000"/>
              <a:t>Khare, &amp; Compton, 2005).</a:t>
            </a:r>
          </a:p>
          <a:p>
            <a:endParaRPr lang="en-CA" sz="1000"/>
          </a:p>
          <a:p>
            <a:r>
              <a:rPr lang="en-CA" sz="1000" b="1"/>
              <a:t>Organizations  </a:t>
            </a:r>
            <a:r>
              <a:rPr lang="en-CA" sz="1000"/>
              <a:t>Multiple risk factors have been cited for the increase in WPV in hospital settings, including interacting factors related to patient and family, nurse, and the environmental setting. Additionally the attitudes of patients, nurses, and administrators can impact on WPV. </a:t>
            </a:r>
          </a:p>
          <a:p>
            <a:endParaRPr lang="en-CA" sz="1000"/>
          </a:p>
          <a:p>
            <a:r>
              <a:rPr lang="en-CA" sz="1000" b="1"/>
              <a:t>Health Care Provider </a:t>
            </a:r>
            <a:r>
              <a:rPr lang="en-CA" sz="1000"/>
              <a:t>The APNA (2008) cites exposure and desensitization to violence in society as a whole as contributing to </a:t>
            </a:r>
            <a:r>
              <a:rPr lang="en-US" sz="1000"/>
              <a:t>WPV in health care. (Howerton Child, R.J., Mentes, J.C., 2010) </a:t>
            </a:r>
          </a:p>
          <a:p>
            <a:endParaRPr lang="en-CA" sz="1000"/>
          </a:p>
          <a:p>
            <a:r>
              <a:rPr lang="en-CA" sz="1000"/>
              <a:t>Stats Canada identified that in 2007, almost one in five violent incidents in Canada occurs at work</a:t>
            </a:r>
          </a:p>
          <a:p>
            <a:endParaRPr lang="en-CA" sz="1000"/>
          </a:p>
          <a:p>
            <a:r>
              <a:rPr lang="en-CA" sz="1000"/>
              <a:t>The International Labour Organization specified that women are at higher risk of workplace violence</a:t>
            </a:r>
          </a:p>
          <a:p>
            <a:endParaRPr lang="en-CA" sz="1000"/>
          </a:p>
          <a:p>
            <a:r>
              <a:rPr lang="en-CA" sz="1000"/>
              <a:t>And in 2009 the Ontario MOL identified health care as an area associated with a higher risk of violence </a:t>
            </a:r>
            <a:endParaRPr lang="en-US" sz="1000"/>
          </a:p>
          <a:p>
            <a:endParaRPr lang="en-US" sz="1000"/>
          </a:p>
          <a:p>
            <a:endParaRPr lang="en-US" sz="1000"/>
          </a:p>
          <a:p>
            <a:endParaRPr lang="en-CA" sz="1000"/>
          </a:p>
          <a:p>
            <a:endParaRPr lang="en-US" sz="1000" b="1"/>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367B68C8-607C-4C6B-A3C5-EF3A74E6101B}" type="slidenum">
              <a:rPr lang="en-US" sz="1200">
                <a:solidFill>
                  <a:prstClr val="black"/>
                </a:solidFill>
              </a:rPr>
              <a:pPr/>
              <a:t>3</a:t>
            </a:fld>
            <a:endParaRPr lang="en-US" sz="120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a:p>
            <a:pPr>
              <a:spcBef>
                <a:spcPts val="1176"/>
              </a:spcBef>
            </a:pPr>
            <a:r>
              <a:rPr lang="en-CA" smtClean="0">
                <a:solidFill>
                  <a:srgbClr val="19758B"/>
                </a:solidFill>
              </a:rPr>
              <a:t>The Workplace Violence Prevention Toolkit  was developed following a proposed project presented to the Ontario Ministry of Heath and Long Term Care Health Sector Labour Market Policy Branch in 2009</a:t>
            </a:r>
            <a:endParaRPr lang="en-CA" i="1" smtClean="0">
              <a:solidFill>
                <a:srgbClr val="19758B"/>
              </a:solidFill>
            </a:endParaRPr>
          </a:p>
          <a:p>
            <a:pPr>
              <a:spcBef>
                <a:spcPts val="1176"/>
              </a:spcBef>
            </a:pPr>
            <a:endParaRPr lang="en-CA" smtClean="0">
              <a:solidFill>
                <a:srgbClr val="19758B"/>
              </a:solidFill>
            </a:endParaRPr>
          </a:p>
          <a:p>
            <a:pPr>
              <a:spcBef>
                <a:spcPts val="1176"/>
              </a:spcBef>
            </a:pPr>
            <a:r>
              <a:rPr lang="en-CA" smtClean="0">
                <a:solidFill>
                  <a:srgbClr val="19758B"/>
                </a:solidFill>
              </a:rPr>
              <a:t>Initial funding supported a pilot project at the Niagara Health System where RPNAO c</a:t>
            </a:r>
            <a:r>
              <a:rPr lang="en-CA" smtClean="0"/>
              <a:t>ollaborated with Niagara Health System to implement the program </a:t>
            </a:r>
          </a:p>
          <a:p>
            <a:pPr>
              <a:spcBef>
                <a:spcPts val="1176"/>
              </a:spcBef>
            </a:pPr>
            <a:endParaRPr lang="en-CA" smtClean="0">
              <a:solidFill>
                <a:srgbClr val="19758B"/>
              </a:solidFill>
            </a:endParaRPr>
          </a:p>
          <a:p>
            <a:endParaRPr lang="en-CA" smtClean="0"/>
          </a:p>
          <a:p>
            <a:pPr>
              <a:spcBef>
                <a:spcPts val="1176"/>
              </a:spcBef>
            </a:pPr>
            <a:r>
              <a:rPr lang="en-CA" smtClean="0">
                <a:solidFill>
                  <a:srgbClr val="19758B"/>
                </a:solidFill>
              </a:rPr>
              <a:t>RPNAO developed a workbook and presented the strategies in workshops that were developed by Niagara Health System to introduce program</a:t>
            </a:r>
          </a:p>
          <a:p>
            <a:pPr>
              <a:spcBef>
                <a:spcPts val="1176"/>
              </a:spcBef>
            </a:pPr>
            <a:endParaRPr lang="en-CA" smtClean="0">
              <a:solidFill>
                <a:srgbClr val="19758B"/>
              </a:solidFill>
            </a:endParaRPr>
          </a:p>
          <a:p>
            <a:pPr>
              <a:spcBef>
                <a:spcPts val="1176"/>
              </a:spcBef>
            </a:pPr>
            <a:r>
              <a:rPr lang="en-CA" smtClean="0">
                <a:solidFill>
                  <a:srgbClr val="19758B"/>
                </a:solidFill>
              </a:rPr>
              <a:t>Outcomes resulted in a greater awareness of workplace violence and the strategies to address it and this recognition was important to RPNAO as this outcome and the fact that the 2005 National survey identified that RPNs perceived a greater lack of respect program demonstrated the need for this program to support </a:t>
            </a:r>
            <a:r>
              <a:rPr lang="en-CA" smtClean="0"/>
              <a:t>a wider RPN audience </a:t>
            </a:r>
            <a:r>
              <a:rPr lang="en-CA" smtClean="0">
                <a:solidFill>
                  <a:srgbClr val="19758B"/>
                </a:solidFill>
              </a:rPr>
              <a:t>in Ontario</a:t>
            </a:r>
            <a:endParaRPr lang="en-CA" smtClean="0"/>
          </a:p>
          <a:p>
            <a:endParaRPr lang="en-CA" smtClean="0"/>
          </a:p>
          <a:p>
            <a:r>
              <a:rPr lang="en-CA" smtClean="0">
                <a:solidFill>
                  <a:srgbClr val="19758B"/>
                </a:solidFill>
              </a:rPr>
              <a:t>This resulted in the development of the electronic toolkit in 2010 supported by the Nursing Retention and Recruitment funding and was launched in 2011</a:t>
            </a:r>
            <a:endParaRPr lang="en-US" smtClean="0">
              <a:solidFill>
                <a:srgbClr val="19758B"/>
              </a:solidFill>
            </a:endParaRPr>
          </a:p>
          <a:p>
            <a:endParaRPr lang="en-US" smtClean="0"/>
          </a:p>
          <a:p>
            <a:r>
              <a:rPr lang="en-CA" smtClean="0"/>
              <a:t>In the fall of 2011, RPNAO was fortunate to partner with Southlake Regional Health Centre, a progressive, patient centred organization that is focused on staff development.</a:t>
            </a:r>
          </a:p>
          <a:p>
            <a:endParaRPr lang="en-CA" smtClean="0"/>
          </a:p>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78B62972-A830-45E4-A67A-60BCF331383E}" type="slidenum">
              <a:rPr lang="en-US" sz="1200">
                <a:solidFill>
                  <a:prstClr val="black"/>
                </a:solidFill>
              </a:rPr>
              <a:pPr/>
              <a:t>30</a:t>
            </a:fld>
            <a:endParaRPr lang="en-US" sz="12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6592114-C38A-43C9-BDE7-B612E2213E38}" type="slidenum">
              <a:rPr lang="en-US" sz="1200">
                <a:solidFill>
                  <a:prstClr val="black"/>
                </a:solidFill>
              </a:rPr>
              <a:pPr/>
              <a:t>31</a:t>
            </a:fld>
            <a:endParaRPr lang="en-US" sz="120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176"/>
              </a:spcBef>
            </a:pPr>
            <a:r>
              <a:rPr lang="en-CA" smtClean="0"/>
              <a:t>Ontario is large province (more than a million square kilometres)</a:t>
            </a:r>
          </a:p>
          <a:p>
            <a:pPr>
              <a:spcBef>
                <a:spcPts val="1176"/>
              </a:spcBef>
            </a:pPr>
            <a:endParaRPr lang="en-CA" smtClean="0"/>
          </a:p>
          <a:p>
            <a:pPr>
              <a:spcBef>
                <a:spcPts val="1176"/>
              </a:spcBef>
            </a:pPr>
            <a:r>
              <a:rPr lang="en-CA" smtClean="0">
                <a:solidFill>
                  <a:srgbClr val="19758B"/>
                </a:solidFill>
              </a:rPr>
              <a:t>Internet is the best medium to provide nurses across the province with access to resources and nurses work in </a:t>
            </a:r>
            <a:r>
              <a:rPr lang="en-CA" smtClean="0"/>
              <a:t>urban, rural and remote areas across Ontario </a:t>
            </a:r>
            <a:endParaRPr lang="en-CA" smtClean="0">
              <a:solidFill>
                <a:srgbClr val="19758B"/>
              </a:solidFill>
            </a:endParaRPr>
          </a:p>
          <a:p>
            <a:pPr>
              <a:spcBef>
                <a:spcPts val="1176"/>
              </a:spcBef>
            </a:pPr>
            <a:endParaRPr lang="en-CA" smtClean="0">
              <a:solidFill>
                <a:srgbClr val="19758B"/>
              </a:solidFill>
            </a:endParaRPr>
          </a:p>
          <a:p>
            <a:pPr>
              <a:spcBef>
                <a:spcPts val="1176"/>
              </a:spcBef>
            </a:pPr>
            <a:r>
              <a:rPr lang="en-CA" smtClean="0">
                <a:solidFill>
                  <a:srgbClr val="19758B"/>
                </a:solidFill>
              </a:rPr>
              <a:t>A free internet portal with easy access would allow more students and nurses to have necessary resources</a:t>
            </a:r>
            <a:endParaRPr lang="en-US" smtClean="0">
              <a:solidFill>
                <a:srgbClr val="19758B"/>
              </a:solidFill>
            </a:endParaRPr>
          </a:p>
          <a:p>
            <a:pPr>
              <a:spcBef>
                <a:spcPts val="1176"/>
              </a:spcBef>
            </a:pPr>
            <a:r>
              <a:rPr lang="en-CA" smtClean="0">
                <a:solidFill>
                  <a:srgbClr val="19758B"/>
                </a:solidFill>
              </a:rPr>
              <a:t>BPG’s E-learn Toolkit</a:t>
            </a:r>
          </a:p>
          <a:p>
            <a:pPr>
              <a:spcBef>
                <a:spcPts val="1176"/>
              </a:spcBef>
            </a:pPr>
            <a:endParaRPr lang="en-CA" smtClean="0">
              <a:solidFill>
                <a:srgbClr val="19758B"/>
              </a:solidFill>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60400660-0D74-4E22-B4B9-B21EFE9B6848}" type="slidenum">
              <a:rPr lang="en-US" sz="1200">
                <a:solidFill>
                  <a:prstClr val="black"/>
                </a:solidFill>
              </a:rPr>
              <a:pPr/>
              <a:t>32</a:t>
            </a:fld>
            <a:endParaRPr lang="en-US" sz="120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The toolkit was designed to support self directed learning</a:t>
            </a:r>
          </a:p>
          <a:p>
            <a:pPr lvl="1"/>
            <a:r>
              <a:rPr lang="en-CA" smtClean="0"/>
              <a:t>Narrated modules</a:t>
            </a:r>
          </a:p>
          <a:p>
            <a:pPr lvl="1"/>
            <a:r>
              <a:rPr lang="en-CA" smtClean="0"/>
              <a:t>Easy access with option to stop and restart at users convenience</a:t>
            </a:r>
          </a:p>
          <a:p>
            <a:pPr lvl="1"/>
            <a:r>
              <a:rPr lang="en-CA" smtClean="0"/>
              <a:t>Specific topics  easily accessed</a:t>
            </a:r>
          </a:p>
          <a:p>
            <a:pPr lvl="1"/>
            <a:r>
              <a:rPr lang="en-CA" smtClean="0"/>
              <a:t>Self assessment tools</a:t>
            </a:r>
          </a:p>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2AAFD6D2-D8B7-4D3F-A122-A46CC7D57602}" type="slidenum">
              <a:rPr lang="en-US" sz="1200">
                <a:solidFill>
                  <a:prstClr val="black"/>
                </a:solidFill>
              </a:rPr>
              <a:pPr/>
              <a:t>33</a:t>
            </a:fld>
            <a:endParaRPr lang="en-US" sz="120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Section 1 Introduction</a:t>
            </a:r>
            <a:r>
              <a:rPr lang="en-US" smtClean="0"/>
              <a:t>   A look at workplace violence and how it relates to nursing professionals. </a:t>
            </a:r>
          </a:p>
          <a:p>
            <a:r>
              <a:rPr lang="en-US" b="1" smtClean="0"/>
              <a:t>Section 2 - The Workplace</a:t>
            </a:r>
            <a:r>
              <a:rPr lang="en-US" smtClean="0"/>
              <a:t>   A look at the workplace, potential issues and situations pertaining to workplace violence. </a:t>
            </a:r>
          </a:p>
          <a:p>
            <a:r>
              <a:rPr lang="en-US" b="1" smtClean="0"/>
              <a:t>Section 3 - Responding to</a:t>
            </a:r>
            <a:r>
              <a:rPr lang="en-US" smtClean="0"/>
              <a:t> </a:t>
            </a:r>
            <a:r>
              <a:rPr lang="en-US" b="1" smtClean="0"/>
              <a:t>Harassment, Bullying and Workplace Violence</a:t>
            </a:r>
            <a:r>
              <a:rPr lang="en-US" smtClean="0"/>
              <a:t>    Examines what to and what not to do when faced with harassment. </a:t>
            </a:r>
          </a:p>
          <a:p>
            <a:r>
              <a:rPr lang="en-US" b="1" smtClean="0"/>
              <a:t>Section</a:t>
            </a:r>
            <a:r>
              <a:rPr lang="en-US" smtClean="0"/>
              <a:t> </a:t>
            </a:r>
            <a:r>
              <a:rPr lang="en-US" b="1" smtClean="0"/>
              <a:t>4 Actions for Dealing with workplace Harassment or Bullying        </a:t>
            </a:r>
            <a:r>
              <a:rPr lang="en-US" smtClean="0"/>
              <a:t>Provides an overview of best actions for dealing with forms of workplace    violence </a:t>
            </a:r>
          </a:p>
          <a:p>
            <a:r>
              <a:rPr lang="en-US" b="1" smtClean="0"/>
              <a:t>Section 5  Assertiveness  </a:t>
            </a:r>
            <a:r>
              <a:rPr lang="en-US" smtClean="0"/>
              <a:t>An examination of assertive in the workplace to   support successful prevention strategies</a:t>
            </a:r>
          </a:p>
          <a:p>
            <a:r>
              <a:rPr lang="en-US" b="1" smtClean="0"/>
              <a:t>Section 6 Teamwork </a:t>
            </a:r>
            <a:r>
              <a:rPr lang="en-US" smtClean="0"/>
              <a:t>Provides an overview of teamwork, examines barriers to teamwork and the RPN's contribution to the team. </a:t>
            </a:r>
          </a:p>
          <a:p>
            <a:r>
              <a:rPr lang="en-US" b="1" smtClean="0"/>
              <a:t>Section</a:t>
            </a:r>
            <a:r>
              <a:rPr lang="en-US" smtClean="0"/>
              <a:t> </a:t>
            </a:r>
            <a:r>
              <a:rPr lang="en-US" b="1" smtClean="0"/>
              <a:t>7 Leadership</a:t>
            </a:r>
            <a:r>
              <a:rPr lang="en-US" smtClean="0"/>
              <a:t>   Provides an overview of leadership and the importance of leading a change to workplace violence and includes discussion about the professional portfolio. </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425980D5-6741-463F-A814-BD7FF734DEE9}" type="slidenum">
              <a:rPr lang="en-US" sz="1200">
                <a:solidFill>
                  <a:prstClr val="black"/>
                </a:solidFill>
              </a:rPr>
              <a:pPr/>
              <a:t>34</a:t>
            </a:fld>
            <a:endParaRPr lang="en-US" sz="120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CA" smtClean="0">
                <a:solidFill>
                  <a:srgbClr val="19758B"/>
                </a:solidFill>
              </a:rPr>
              <a:t>Some colleges have incorporated this program into their leadership courses and students indicated that the education program supported self-awareness and created changes to practice </a:t>
            </a:r>
          </a:p>
          <a:p>
            <a:pPr eaLnBrk="1" hangingPunct="1">
              <a:spcBef>
                <a:spcPct val="0"/>
              </a:spcBef>
            </a:pPr>
            <a:r>
              <a:rPr lang="en-CA" smtClean="0">
                <a:solidFill>
                  <a:srgbClr val="19758B"/>
                </a:solidFill>
              </a:rPr>
              <a:t>Most significant change was awareness that being a bystander promoted bullying in the workplace</a:t>
            </a:r>
          </a:p>
          <a:p>
            <a:pPr eaLnBrk="1" hangingPunct="1">
              <a:spcBef>
                <a:spcPct val="0"/>
              </a:spcBef>
            </a:pPr>
            <a:endParaRPr lang="en-US" smtClean="0">
              <a:solidFill>
                <a:srgbClr val="19758B"/>
              </a:solidFill>
            </a:endParaRPr>
          </a:p>
          <a:p>
            <a:pPr eaLnBrk="1" hangingPunct="1">
              <a:spcBef>
                <a:spcPct val="0"/>
              </a:spcBef>
            </a:pPr>
            <a:r>
              <a:rPr lang="en-US" smtClean="0">
                <a:solidFill>
                  <a:srgbClr val="19758B"/>
                </a:solidFill>
              </a:rPr>
              <a:t>Acknowledgement of completion of the program will be added in the new year with the additional modules </a:t>
            </a:r>
          </a:p>
          <a:p>
            <a:pPr eaLnBrk="1" hangingPunct="1">
              <a:spcBef>
                <a:spcPct val="0"/>
              </a:spcBef>
              <a:buFontTx/>
              <a:buChar char="•"/>
            </a:pPr>
            <a:r>
              <a:rPr lang="en-US" smtClean="0">
                <a:solidFill>
                  <a:srgbClr val="19758B"/>
                </a:solidFill>
              </a:rPr>
              <a:t>De-escalation</a:t>
            </a:r>
          </a:p>
          <a:p>
            <a:pPr eaLnBrk="1" hangingPunct="1">
              <a:spcBef>
                <a:spcPct val="0"/>
              </a:spcBef>
              <a:buFontTx/>
              <a:buChar char="•"/>
            </a:pPr>
            <a:r>
              <a:rPr lang="en-US" smtClean="0">
                <a:solidFill>
                  <a:srgbClr val="19758B"/>
                </a:solidFill>
              </a:rPr>
              <a:t>Conflict theory</a:t>
            </a:r>
          </a:p>
          <a:p>
            <a:pPr eaLnBrk="1" hangingPunct="1">
              <a:spcBef>
                <a:spcPct val="0"/>
              </a:spcBef>
              <a:buFontTx/>
              <a:buChar char="•"/>
            </a:pPr>
            <a:r>
              <a:rPr lang="en-US" smtClean="0">
                <a:solidFill>
                  <a:srgbClr val="19758B"/>
                </a:solidFill>
              </a:rPr>
              <a:t>Emotional Intelligence</a:t>
            </a:r>
          </a:p>
          <a:p>
            <a:pPr eaLnBrk="1" hangingPunct="1">
              <a:spcBef>
                <a:spcPct val="0"/>
              </a:spcBef>
            </a:pPr>
            <a:endParaRPr lang="en-CA" smtClean="0">
              <a:solidFill>
                <a:srgbClr val="19758B"/>
              </a:solidFill>
            </a:endParaRPr>
          </a:p>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09FB8D42-6AF3-479C-AB76-11A40D35A575}" type="slidenum">
              <a:rPr lang="en-US" sz="1200">
                <a:solidFill>
                  <a:prstClr val="black"/>
                </a:solidFill>
              </a:rPr>
              <a:pPr/>
              <a:t>35</a:t>
            </a:fld>
            <a:endParaRPr lang="en-US" sz="120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several factors that will impact situational violence.</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6AA176BB-36EC-4361-8993-CE1B97A52299}" type="slidenum">
              <a:rPr lang="en-CA" sz="1200">
                <a:solidFill>
                  <a:prstClr val="black"/>
                </a:solidFill>
              </a:rPr>
              <a:pPr/>
              <a:t>36</a:t>
            </a:fld>
            <a:endParaRPr lang="en-CA" sz="120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3204" y="8683994"/>
            <a:ext cx="2973247"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700" rIns="91397" bIns="45700" anchor="b"/>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fld id="{8DEBDFDA-B3BA-466F-A55C-46E457B8DDC7}" type="slidenum">
              <a:rPr lang="en-US" sz="1200">
                <a:solidFill>
                  <a:prstClr val="black"/>
                </a:solidFill>
              </a:rPr>
              <a:pPr algn="r" eaLnBrk="0" fontAlgn="base" hangingPunct="0">
                <a:spcBef>
                  <a:spcPct val="0"/>
                </a:spcBef>
                <a:spcAft>
                  <a:spcPct val="0"/>
                </a:spcAft>
              </a:pPr>
              <a:t>37</a:t>
            </a:fld>
            <a:endParaRPr lang="en-US" sz="1200">
              <a:solidFill>
                <a:prstClr val="black"/>
              </a:solidFill>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xfrm>
            <a:off x="900656" y="4359929"/>
            <a:ext cx="5025686" cy="4113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latin typeface="Times New Roman" pitchFamily="18" charset="0"/>
                <a:cs typeface="Times New Roman" pitchFamily="18" charset="0"/>
              </a:rPr>
              <a:t>This BPG provides recommendations for actions that can be undertaken in the workplace by staff at all levels</a:t>
            </a:r>
          </a:p>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7498EFEF-0106-4481-A2C3-02A7C1541BCD}" type="slidenum">
              <a:rPr lang="en-CA" sz="1200">
                <a:solidFill>
                  <a:prstClr val="black"/>
                </a:solidFill>
              </a:rPr>
              <a:pPr/>
              <a:t>38</a:t>
            </a:fld>
            <a:endParaRPr lang="en-CA" sz="120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2FC22DEC-51FD-4D43-936F-929E9059D22E}" type="slidenum">
              <a:rPr lang="en-US" sz="1200">
                <a:solidFill>
                  <a:prstClr val="black"/>
                </a:solidFill>
              </a:rPr>
              <a:pPr/>
              <a:t>39</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smtClean="0"/>
              <a:t>The International Council of Nurses defines Workplace Violence  as….</a:t>
            </a:r>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945FF452-3750-4043-BB7F-14AD66741FC7}" type="slidenum">
              <a:rPr lang="en-US" sz="1200">
                <a:solidFill>
                  <a:prstClr val="black"/>
                </a:solidFill>
              </a:rPr>
              <a:pPr/>
              <a:t>4</a:t>
            </a:fld>
            <a:endParaRPr lang="en-US" sz="120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1C43F7A5-D757-4E68-BB3B-ABC2C325F51D}" type="slidenum">
              <a:rPr lang="en-US" sz="1200">
                <a:solidFill>
                  <a:prstClr val="black"/>
                </a:solidFill>
              </a:rPr>
              <a:pPr/>
              <a:t>40</a:t>
            </a:fld>
            <a:endParaRPr lang="en-US" sz="120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2. </a:t>
            </a:r>
            <a:r>
              <a:rPr lang="en-US" b="1" dirty="0" smtClean="0"/>
              <a:t>Identify an area of focus. Once you have studied the model, we suggest that you identify an area of focus</a:t>
            </a:r>
          </a:p>
          <a:p>
            <a:pPr>
              <a:defRPr/>
            </a:pPr>
            <a:r>
              <a:rPr lang="en-US" dirty="0" smtClean="0"/>
              <a:t>for yourself, your situation, or your organization, that you believe requires attention to enhance the</a:t>
            </a:r>
          </a:p>
          <a:p>
            <a:pPr>
              <a:defRPr/>
            </a:pPr>
            <a:r>
              <a:rPr lang="en-US" dirty="0" smtClean="0"/>
              <a:t>health, safety and well-being of the nurse.</a:t>
            </a:r>
          </a:p>
          <a:p>
            <a:pPr>
              <a:defRPr/>
            </a:pPr>
            <a:r>
              <a:rPr lang="en-US" dirty="0" smtClean="0"/>
              <a:t>3. </a:t>
            </a:r>
            <a:r>
              <a:rPr lang="en-US" b="1" dirty="0" smtClean="0"/>
              <a:t>Read the recommendations and the summary of research for your area of focus. For each major</a:t>
            </a:r>
          </a:p>
          <a:p>
            <a:pPr>
              <a:defRPr/>
            </a:pPr>
            <a:r>
              <a:rPr lang="en-US" dirty="0" smtClean="0"/>
              <a:t>element of the model, a number of evidence-based recommendations are offered. The</a:t>
            </a:r>
          </a:p>
          <a:p>
            <a:pPr>
              <a:defRPr/>
            </a:pPr>
            <a:r>
              <a:rPr lang="en-US" dirty="0" smtClean="0"/>
              <a:t>recommendations are statements of what organizations/researchers/educators/governing bodies</a:t>
            </a:r>
          </a:p>
          <a:p>
            <a:pPr>
              <a:defRPr/>
            </a:pPr>
            <a:r>
              <a:rPr lang="en-US" dirty="0" smtClean="0"/>
              <a:t>should do to promote healthy work environments. The literature supporting these recommendations is</a:t>
            </a:r>
          </a:p>
          <a:p>
            <a:pPr>
              <a:defRPr/>
            </a:pPr>
            <a:r>
              <a:rPr lang="en-US" dirty="0" smtClean="0"/>
              <a:t>briefly summarized; readers may find this instructive to gaining understanding of the rationale and</a:t>
            </a:r>
          </a:p>
          <a:p>
            <a:pPr>
              <a:defRPr/>
            </a:pPr>
            <a:r>
              <a:rPr lang="en-US" dirty="0" smtClean="0"/>
              <a:t>methodology of the recommendations.</a:t>
            </a:r>
          </a:p>
          <a:p>
            <a:pPr>
              <a:defRPr/>
            </a:pPr>
            <a:r>
              <a:rPr lang="en-US" b="1" dirty="0" smtClean="0"/>
              <a:t>Focus on the recommendations or desired behaviours that seem most applicable to you and your</a:t>
            </a:r>
          </a:p>
          <a:p>
            <a:pPr>
              <a:defRPr/>
            </a:pPr>
            <a:r>
              <a:rPr lang="en-US" b="1" dirty="0" smtClean="0"/>
              <a:t>current situation. The recommendations contained in this document are not meant to be applied as</a:t>
            </a:r>
          </a:p>
          <a:p>
            <a:pPr>
              <a:defRPr/>
            </a:pPr>
            <a:r>
              <a:rPr lang="en-US" dirty="0" smtClean="0"/>
              <a:t>rules, but rather as tools to assist individuals or organizations in making decisions that improve the</a:t>
            </a:r>
          </a:p>
          <a:p>
            <a:pPr>
              <a:defRPr/>
            </a:pPr>
            <a:r>
              <a:rPr lang="en-US" dirty="0" smtClean="0"/>
              <a:t>health, safety and well-being of nurses in their workplaces, recognizing everyone’s unique culture,</a:t>
            </a:r>
          </a:p>
          <a:p>
            <a:pPr>
              <a:defRPr/>
            </a:pPr>
            <a:r>
              <a:rPr lang="en-US" dirty="0" smtClean="0"/>
              <a:t>climate and situational challenges. In some cases there is great deal of information to consider. Readers</a:t>
            </a:r>
          </a:p>
          <a:p>
            <a:pPr>
              <a:defRPr/>
            </a:pPr>
            <a:r>
              <a:rPr lang="en-US" dirty="0" smtClean="0"/>
              <a:t>may want to explore further and identify those behaviours that need to be analyzed and/or strengthened</a:t>
            </a:r>
          </a:p>
          <a:p>
            <a:pPr>
              <a:defRPr/>
            </a:pPr>
            <a:r>
              <a:rPr lang="en-US" dirty="0" smtClean="0"/>
              <a:t>in specific workplace situations.</a:t>
            </a:r>
          </a:p>
          <a:p>
            <a:pPr>
              <a:defRPr/>
            </a:pPr>
            <a:r>
              <a:rPr lang="en-US" dirty="0" smtClean="0"/>
              <a:t>5. </a:t>
            </a:r>
            <a:r>
              <a:rPr lang="en-US" b="1" dirty="0" smtClean="0"/>
              <a:t>Make a plan. Having selected a small number of recommendations, behaviours for attention and</a:t>
            </a:r>
          </a:p>
          <a:p>
            <a:pPr>
              <a:defRPr/>
            </a:pPr>
            <a:r>
              <a:rPr lang="en-US" dirty="0" smtClean="0"/>
              <a:t>strategies to successfully implement them, consider the suggestions offered. Make a tentative plan for</a:t>
            </a:r>
          </a:p>
          <a:p>
            <a:pPr>
              <a:defRPr/>
            </a:pPr>
            <a:r>
              <a:rPr lang="en-US" dirty="0" smtClean="0"/>
              <a:t>what you might actually do to begin to address your area of focus. If you require more information, you</a:t>
            </a:r>
          </a:p>
          <a:p>
            <a:pPr>
              <a:defRPr/>
            </a:pPr>
            <a:r>
              <a:rPr lang="en-US" dirty="0" smtClean="0"/>
              <a:t>may wish to refer to some of the references cited, the evaluation instruments identified in Appendix D</a:t>
            </a:r>
          </a:p>
          <a:p>
            <a:pPr>
              <a:defRPr/>
            </a:pPr>
            <a:r>
              <a:rPr lang="en-US" dirty="0" smtClean="0"/>
              <a:t>or the helpful websites listed in Appendix E.</a:t>
            </a:r>
          </a:p>
          <a:p>
            <a:pPr>
              <a:defRPr/>
            </a:pPr>
            <a:r>
              <a:rPr lang="en-US" dirty="0" smtClean="0"/>
              <a:t>6. </a:t>
            </a:r>
            <a:r>
              <a:rPr lang="en-US" b="1" dirty="0" smtClean="0"/>
              <a:t>Discuss the plan with others. Take the time to solicit input into your plan from people whom it might</a:t>
            </a:r>
          </a:p>
          <a:p>
            <a:pPr>
              <a:defRPr/>
            </a:pPr>
            <a:r>
              <a:rPr lang="en-US" dirty="0" smtClean="0"/>
              <a:t>affect, those whose engagement will be critical to its success, and from trusted advisors, who will all</a:t>
            </a:r>
          </a:p>
          <a:p>
            <a:pPr>
              <a:defRPr/>
            </a:pPr>
            <a:r>
              <a:rPr lang="en-US" dirty="0" smtClean="0"/>
              <a:t>provide feedback on the appropriateness of your ideas. For the intervention to be most effective, support</a:t>
            </a:r>
          </a:p>
          <a:p>
            <a:pPr>
              <a:defRPr/>
            </a:pPr>
            <a:r>
              <a:rPr lang="en-US" dirty="0" smtClean="0"/>
              <a:t>is required from multiple levels within the organization/program unit.</a:t>
            </a:r>
          </a:p>
          <a:p>
            <a:pPr>
              <a:defRPr/>
            </a:pPr>
            <a:r>
              <a:rPr lang="en-US" dirty="0" smtClean="0"/>
              <a:t>7. </a:t>
            </a:r>
            <a:r>
              <a:rPr lang="en-US" b="1" dirty="0" smtClean="0"/>
              <a:t>Revise your plan and get started: It is important to begin, and then make adjustments as you go. The</a:t>
            </a:r>
          </a:p>
          <a:p>
            <a:pPr>
              <a:defRPr/>
            </a:pPr>
            <a:r>
              <a:rPr lang="en-US" dirty="0" smtClean="0"/>
              <a:t>development of effective new health and safety practices is a life-long quest.</a:t>
            </a:r>
            <a:endParaRPr lang="en-US" dirty="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68198019-A73D-46CD-A420-D1F6657CBE8B}" type="slidenum">
              <a:rPr lang="en-US" sz="1200">
                <a:solidFill>
                  <a:prstClr val="black"/>
                </a:solidFill>
              </a:rPr>
              <a:pPr/>
              <a:t>41</a:t>
            </a:fld>
            <a:endParaRPr lang="en-US" sz="120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2. 3. </a:t>
            </a:r>
            <a:r>
              <a:rPr lang="en-US" b="1" dirty="0" smtClean="0"/>
              <a:t>Read the recommendations and the summary of research for your area of focus. For each major</a:t>
            </a:r>
          </a:p>
          <a:p>
            <a:pPr>
              <a:defRPr/>
            </a:pPr>
            <a:r>
              <a:rPr lang="en-US" dirty="0" smtClean="0"/>
              <a:t>element of the model, a number of evidence-based recommendations are offered. The</a:t>
            </a:r>
          </a:p>
          <a:p>
            <a:pPr>
              <a:defRPr/>
            </a:pPr>
            <a:r>
              <a:rPr lang="en-US" dirty="0" smtClean="0"/>
              <a:t>recommendations are statements of what organizations/researchers/educators/governing bodies</a:t>
            </a:r>
          </a:p>
          <a:p>
            <a:pPr>
              <a:defRPr/>
            </a:pPr>
            <a:r>
              <a:rPr lang="en-US" dirty="0" smtClean="0"/>
              <a:t>should do to promote healthy work environments. The literature supporting these recommendations is</a:t>
            </a:r>
          </a:p>
          <a:p>
            <a:pPr>
              <a:defRPr/>
            </a:pPr>
            <a:r>
              <a:rPr lang="en-US" dirty="0" smtClean="0"/>
              <a:t>briefly summarized; readers may find this instructive to gaining understanding of the rationale and</a:t>
            </a:r>
          </a:p>
          <a:p>
            <a:pPr>
              <a:defRPr/>
            </a:pPr>
            <a:r>
              <a:rPr lang="en-US" dirty="0" smtClean="0"/>
              <a:t>methodology of the recommendations.</a:t>
            </a:r>
          </a:p>
          <a:p>
            <a:pPr>
              <a:defRPr/>
            </a:pPr>
            <a:r>
              <a:rPr lang="en-US" b="1" dirty="0" smtClean="0"/>
              <a:t>Focus on the recommendations or desired behaviours that seem most applicable to you and your</a:t>
            </a:r>
          </a:p>
          <a:p>
            <a:pPr>
              <a:defRPr/>
            </a:pPr>
            <a:r>
              <a:rPr lang="en-US" b="1" dirty="0" smtClean="0"/>
              <a:t>current situation. The recommendations contained in this document are not meant to be applied as</a:t>
            </a:r>
          </a:p>
          <a:p>
            <a:pPr>
              <a:defRPr/>
            </a:pPr>
            <a:r>
              <a:rPr lang="en-US" dirty="0" smtClean="0"/>
              <a:t>rules, but rather as tools to assist individuals or organizations in making decisions that improve the</a:t>
            </a:r>
          </a:p>
          <a:p>
            <a:pPr>
              <a:defRPr/>
            </a:pPr>
            <a:r>
              <a:rPr lang="en-US" dirty="0" smtClean="0"/>
              <a:t>health, safety and well-being of nurses in their workplaces, recognizing everyone’s unique culture,</a:t>
            </a:r>
          </a:p>
          <a:p>
            <a:pPr>
              <a:defRPr/>
            </a:pPr>
            <a:r>
              <a:rPr lang="en-US" dirty="0" smtClean="0"/>
              <a:t>climate and situational challenges. In some cases there is great deal of information to consider. Readers</a:t>
            </a:r>
          </a:p>
          <a:p>
            <a:pPr>
              <a:defRPr/>
            </a:pPr>
            <a:r>
              <a:rPr lang="en-US" dirty="0" smtClean="0"/>
              <a:t>may want to explore further and identify those behaviours that need to be analyzed and/or strengthened</a:t>
            </a:r>
          </a:p>
          <a:p>
            <a:pPr>
              <a:defRPr/>
            </a:pPr>
            <a:r>
              <a:rPr lang="en-US" dirty="0" smtClean="0"/>
              <a:t>in specific workplace situations.</a:t>
            </a:r>
          </a:p>
          <a:p>
            <a:pPr>
              <a:defRPr/>
            </a:pPr>
            <a:r>
              <a:rPr lang="en-US" dirty="0" smtClean="0"/>
              <a:t>5. </a:t>
            </a:r>
            <a:r>
              <a:rPr lang="en-US" b="1" dirty="0" smtClean="0"/>
              <a:t>Make a plan. Having selected a small number of recommendations, behaviours for attention and</a:t>
            </a:r>
          </a:p>
          <a:p>
            <a:pPr>
              <a:defRPr/>
            </a:pPr>
            <a:r>
              <a:rPr lang="en-US" dirty="0" smtClean="0"/>
              <a:t>strategies to successfully implement them, consider the suggestions offered. Make a tentative plan for</a:t>
            </a:r>
          </a:p>
          <a:p>
            <a:pPr>
              <a:defRPr/>
            </a:pPr>
            <a:r>
              <a:rPr lang="en-US" dirty="0" smtClean="0"/>
              <a:t>what you might actually do to begin to address your area of focus. If you require more information, you</a:t>
            </a:r>
          </a:p>
          <a:p>
            <a:pPr>
              <a:defRPr/>
            </a:pPr>
            <a:r>
              <a:rPr lang="en-US" dirty="0" smtClean="0"/>
              <a:t>may wish to refer to some of the references cited, the evaluation instruments identified in Appendix D</a:t>
            </a:r>
          </a:p>
          <a:p>
            <a:pPr>
              <a:defRPr/>
            </a:pPr>
            <a:r>
              <a:rPr lang="en-US" dirty="0" smtClean="0"/>
              <a:t>or the helpful websites listed in Appendix E.</a:t>
            </a:r>
          </a:p>
          <a:p>
            <a:pPr>
              <a:defRPr/>
            </a:pPr>
            <a:r>
              <a:rPr lang="en-US" dirty="0" smtClean="0"/>
              <a:t>6. </a:t>
            </a:r>
            <a:r>
              <a:rPr lang="en-US" b="1" dirty="0" smtClean="0"/>
              <a:t>Discuss the plan with others. Take the time to solicit input into your plan from people whom it might</a:t>
            </a:r>
          </a:p>
          <a:p>
            <a:pPr>
              <a:defRPr/>
            </a:pPr>
            <a:r>
              <a:rPr lang="en-US" dirty="0" smtClean="0"/>
              <a:t>affect, those whose engagement will be critical to its success, and from trusted advisors, who will all</a:t>
            </a:r>
          </a:p>
          <a:p>
            <a:pPr>
              <a:defRPr/>
            </a:pPr>
            <a:r>
              <a:rPr lang="en-US" dirty="0" smtClean="0"/>
              <a:t>provide feedback on the appropriateness of your ideas. For the intervention to be most effective, support</a:t>
            </a:r>
          </a:p>
          <a:p>
            <a:pPr>
              <a:defRPr/>
            </a:pPr>
            <a:r>
              <a:rPr lang="en-US" dirty="0" smtClean="0"/>
              <a:t>is required from multiple levels within the organization/program unit.</a:t>
            </a:r>
          </a:p>
          <a:p>
            <a:pPr>
              <a:defRPr/>
            </a:pPr>
            <a:r>
              <a:rPr lang="en-US" dirty="0" smtClean="0"/>
              <a:t>7. </a:t>
            </a:r>
            <a:r>
              <a:rPr lang="en-US" b="1" dirty="0" smtClean="0"/>
              <a:t>Revise your plan and get started: It is important to begin, and then make adjustments as you go. The</a:t>
            </a:r>
          </a:p>
          <a:p>
            <a:pPr>
              <a:defRPr/>
            </a:pPr>
            <a:r>
              <a:rPr lang="en-US" dirty="0" smtClean="0"/>
              <a:t>development of effective new health and safety practices is a life-long quest.</a:t>
            </a:r>
            <a:endParaRPr 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2CF3AF41-91E4-4F5D-B45F-D966ED0EC68F}" type="slidenum">
              <a:rPr lang="en-US" sz="1200">
                <a:solidFill>
                  <a:prstClr val="black"/>
                </a:solidFill>
              </a:rPr>
              <a:pPr/>
              <a:t>42</a:t>
            </a:fld>
            <a:endParaRPr lang="en-US" sz="120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2. 3..</a:t>
            </a:r>
          </a:p>
          <a:p>
            <a:pPr>
              <a:defRPr/>
            </a:pPr>
            <a:r>
              <a:rPr lang="en-US" b="1" dirty="0" smtClean="0"/>
              <a:t>Focus on the recommendations or desired behaviours that seem most applicable to you and your</a:t>
            </a:r>
          </a:p>
          <a:p>
            <a:pPr>
              <a:defRPr/>
            </a:pPr>
            <a:r>
              <a:rPr lang="en-US" b="1" dirty="0" smtClean="0"/>
              <a:t>current situation. The recommendations contained in this document are not meant to be applied as</a:t>
            </a:r>
          </a:p>
          <a:p>
            <a:pPr>
              <a:defRPr/>
            </a:pPr>
            <a:r>
              <a:rPr lang="en-US" dirty="0" smtClean="0"/>
              <a:t>rules, but rather as tools to assist individuals or organizations in making decisions that improve the</a:t>
            </a:r>
          </a:p>
          <a:p>
            <a:pPr>
              <a:defRPr/>
            </a:pPr>
            <a:r>
              <a:rPr lang="en-US" dirty="0" smtClean="0"/>
              <a:t>health, safety and well-being of nurses in their workplaces, recognizing everyone’s unique culture,</a:t>
            </a:r>
          </a:p>
          <a:p>
            <a:pPr>
              <a:defRPr/>
            </a:pPr>
            <a:r>
              <a:rPr lang="en-US" dirty="0" smtClean="0"/>
              <a:t>climate and situational challenges. In some cases there is great deal of information to consider. Readers</a:t>
            </a:r>
          </a:p>
          <a:p>
            <a:pPr>
              <a:defRPr/>
            </a:pPr>
            <a:r>
              <a:rPr lang="en-US" dirty="0" smtClean="0"/>
              <a:t>may want to explore further and identify those behaviours that need to be analyzed and/or strengthened</a:t>
            </a:r>
          </a:p>
          <a:p>
            <a:pPr>
              <a:defRPr/>
            </a:pPr>
            <a:r>
              <a:rPr lang="en-US" dirty="0" smtClean="0"/>
              <a:t>in specific workplace situations.</a:t>
            </a:r>
          </a:p>
          <a:p>
            <a:pPr>
              <a:defRPr/>
            </a:pPr>
            <a:r>
              <a:rPr lang="en-US" dirty="0" smtClean="0"/>
              <a:t>5. </a:t>
            </a:r>
            <a:r>
              <a:rPr lang="en-US" b="1" dirty="0" smtClean="0"/>
              <a:t>Make a plan. Having selected a small number of recommendations, behaviours for attention and</a:t>
            </a:r>
          </a:p>
          <a:p>
            <a:pPr>
              <a:defRPr/>
            </a:pPr>
            <a:r>
              <a:rPr lang="en-US" dirty="0" smtClean="0"/>
              <a:t>strategies to successfully implement them, consider the suggestions offered. Make a tentative plan for</a:t>
            </a:r>
          </a:p>
          <a:p>
            <a:pPr>
              <a:defRPr/>
            </a:pPr>
            <a:r>
              <a:rPr lang="en-US" dirty="0" smtClean="0"/>
              <a:t>what you might actually do to begin to address your area of focus. If you require more information, you</a:t>
            </a:r>
          </a:p>
          <a:p>
            <a:pPr>
              <a:defRPr/>
            </a:pPr>
            <a:r>
              <a:rPr lang="en-US" dirty="0" smtClean="0"/>
              <a:t>may wish to refer to some of the references cited, the evaluation instruments identified in Appendix D</a:t>
            </a:r>
          </a:p>
          <a:p>
            <a:pPr>
              <a:defRPr/>
            </a:pPr>
            <a:r>
              <a:rPr lang="en-US" dirty="0" smtClean="0"/>
              <a:t>or the helpful websites listed in Appendix E.</a:t>
            </a:r>
          </a:p>
          <a:p>
            <a:pPr>
              <a:defRPr/>
            </a:pPr>
            <a:r>
              <a:rPr lang="en-US" dirty="0" smtClean="0"/>
              <a:t>6. </a:t>
            </a:r>
            <a:r>
              <a:rPr lang="en-US" b="1" dirty="0" smtClean="0"/>
              <a:t>Discuss the plan with others. Take the time to solicit input into your plan from people whom it might</a:t>
            </a:r>
          </a:p>
          <a:p>
            <a:pPr>
              <a:defRPr/>
            </a:pPr>
            <a:r>
              <a:rPr lang="en-US" dirty="0" smtClean="0"/>
              <a:t>affect, those whose engagement will be critical to its success, and from trusted advisors, who will all</a:t>
            </a:r>
          </a:p>
          <a:p>
            <a:pPr>
              <a:defRPr/>
            </a:pPr>
            <a:r>
              <a:rPr lang="en-US" dirty="0" smtClean="0"/>
              <a:t>provide feedback on the appropriateness of your ideas. For the intervention to be most effective, support</a:t>
            </a:r>
          </a:p>
          <a:p>
            <a:pPr>
              <a:defRPr/>
            </a:pPr>
            <a:r>
              <a:rPr lang="en-US" dirty="0" smtClean="0"/>
              <a:t>is required from multiple levels within the organization/program unit.</a:t>
            </a:r>
          </a:p>
          <a:p>
            <a:pPr>
              <a:defRPr/>
            </a:pPr>
            <a:r>
              <a:rPr lang="en-US" dirty="0" smtClean="0"/>
              <a:t>7. </a:t>
            </a:r>
            <a:r>
              <a:rPr lang="en-US" b="1" dirty="0" smtClean="0"/>
              <a:t>Revise your plan and get started: It is important to begin, and then make adjustments as you go. The</a:t>
            </a:r>
          </a:p>
          <a:p>
            <a:pPr>
              <a:defRPr/>
            </a:pPr>
            <a:r>
              <a:rPr lang="en-US" dirty="0" smtClean="0"/>
              <a:t>development of effective new health and safety practices is a life-long quest.</a:t>
            </a: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53DC45C3-439C-40A1-A768-C4DFC2767BD5}" type="slidenum">
              <a:rPr lang="en-US" sz="1200">
                <a:solidFill>
                  <a:prstClr val="black"/>
                </a:solidFill>
              </a:rPr>
              <a:pPr/>
              <a:t>43</a:t>
            </a:fld>
            <a:endParaRPr lang="en-US" sz="120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smtClean="0"/>
          </a:p>
          <a:p>
            <a:pPr>
              <a:defRPr/>
            </a:pPr>
            <a:r>
              <a:rPr lang="en-US" dirty="0" smtClean="0"/>
              <a:t>5. </a:t>
            </a:r>
            <a:r>
              <a:rPr lang="en-US" b="1" dirty="0" smtClean="0"/>
              <a:t>Make a plan. Having selected a small number of recommendations, behaviours for attention and</a:t>
            </a:r>
          </a:p>
          <a:p>
            <a:pPr>
              <a:defRPr/>
            </a:pPr>
            <a:r>
              <a:rPr lang="en-US" dirty="0" smtClean="0"/>
              <a:t>strategies to successfully implement them, consider the suggestions offered. Make a tentative plan for</a:t>
            </a:r>
          </a:p>
          <a:p>
            <a:pPr>
              <a:defRPr/>
            </a:pPr>
            <a:r>
              <a:rPr lang="en-US" dirty="0" smtClean="0"/>
              <a:t>what you might actually do to begin to address your area of focus. If you require more information, you</a:t>
            </a:r>
          </a:p>
          <a:p>
            <a:pPr>
              <a:defRPr/>
            </a:pPr>
            <a:r>
              <a:rPr lang="en-US" dirty="0" smtClean="0"/>
              <a:t>may wish to refer to some of the references cited, the evaluation instruments identified in Appendix D</a:t>
            </a:r>
          </a:p>
          <a:p>
            <a:pPr>
              <a:defRPr/>
            </a:pPr>
            <a:r>
              <a:rPr lang="en-US" dirty="0" smtClean="0"/>
              <a:t>or the helpful websites listed in Appendix E.</a:t>
            </a:r>
          </a:p>
          <a:p>
            <a:pPr>
              <a:defRPr/>
            </a:pPr>
            <a:r>
              <a:rPr lang="en-US" dirty="0" smtClean="0"/>
              <a:t>6. </a:t>
            </a:r>
            <a:r>
              <a:rPr lang="en-US" b="1" dirty="0" smtClean="0"/>
              <a:t>Discuss the plan with others. Take the time to solicit input into your plan from people whom it might</a:t>
            </a:r>
          </a:p>
          <a:p>
            <a:pPr>
              <a:defRPr/>
            </a:pPr>
            <a:r>
              <a:rPr lang="en-US" dirty="0" smtClean="0"/>
              <a:t>affect, those whose engagement will be critical to its success, and from trusted advisors, who will all</a:t>
            </a:r>
          </a:p>
          <a:p>
            <a:pPr>
              <a:defRPr/>
            </a:pPr>
            <a:r>
              <a:rPr lang="en-US" dirty="0" smtClean="0"/>
              <a:t>provide feedback on the appropriateness of your ideas. For the intervention to be most effective, support</a:t>
            </a:r>
          </a:p>
          <a:p>
            <a:pPr>
              <a:defRPr/>
            </a:pPr>
            <a:r>
              <a:rPr lang="en-US" dirty="0" smtClean="0"/>
              <a:t>is required from multiple levels within the organization/program unit.</a:t>
            </a:r>
          </a:p>
          <a:p>
            <a:pPr>
              <a:defRPr/>
            </a:pPr>
            <a:r>
              <a:rPr lang="en-US" dirty="0" smtClean="0"/>
              <a:t>7. </a:t>
            </a:r>
            <a:r>
              <a:rPr lang="en-US" b="1" dirty="0" smtClean="0"/>
              <a:t>Revise your plan and get started: It is important to begin, and then make adjustments as you go. The</a:t>
            </a:r>
          </a:p>
          <a:p>
            <a:pPr>
              <a:defRPr/>
            </a:pPr>
            <a:r>
              <a:rPr lang="en-US" dirty="0" smtClean="0"/>
              <a:t>development of effective new health and safety practices is a life-long quest.</a:t>
            </a:r>
            <a:endParaRPr 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3509B9B-3059-4E05-B4BB-9B3628660C2B}" type="slidenum">
              <a:rPr lang="en-US" sz="1200">
                <a:solidFill>
                  <a:prstClr val="black"/>
                </a:solidFill>
              </a:rPr>
              <a:pPr/>
              <a:t>44</a:t>
            </a:fld>
            <a:endParaRPr lang="en-US" sz="120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smtClean="0"/>
          </a:p>
          <a:p>
            <a:pPr>
              <a:defRPr/>
            </a:pPr>
            <a:endParaRPr lang="en-US" dirty="0" smtClean="0"/>
          </a:p>
          <a:p>
            <a:pPr>
              <a:defRPr/>
            </a:pPr>
            <a:r>
              <a:rPr lang="en-US" dirty="0" smtClean="0"/>
              <a:t>6. </a:t>
            </a:r>
            <a:r>
              <a:rPr lang="en-US" b="1" dirty="0" smtClean="0"/>
              <a:t>Discuss the plan with others. Take the time to solicit input into your plan from people whom it might</a:t>
            </a:r>
          </a:p>
          <a:p>
            <a:pPr>
              <a:defRPr/>
            </a:pPr>
            <a:r>
              <a:rPr lang="en-US" dirty="0" smtClean="0"/>
              <a:t>affect, those whose engagement will be critical to its success, and from trusted advisors, who will all</a:t>
            </a:r>
          </a:p>
          <a:p>
            <a:pPr>
              <a:defRPr/>
            </a:pPr>
            <a:r>
              <a:rPr lang="en-US" dirty="0" smtClean="0"/>
              <a:t>provide feedback on the appropriateness of your ideas. For the intervention to be most effective, support</a:t>
            </a:r>
          </a:p>
          <a:p>
            <a:pPr>
              <a:defRPr/>
            </a:pPr>
            <a:r>
              <a:rPr lang="en-US" dirty="0" smtClean="0"/>
              <a:t>is required from multiple levels within the organization/program unit.</a:t>
            </a:r>
          </a:p>
          <a:p>
            <a:pPr>
              <a:defRPr/>
            </a:pPr>
            <a:r>
              <a:rPr lang="en-US" dirty="0" smtClean="0"/>
              <a:t>7. </a:t>
            </a:r>
            <a:r>
              <a:rPr lang="en-US" b="1" dirty="0" smtClean="0"/>
              <a:t>Revise your plan and get started: It is important to begin, and then make adjustments as you go. The</a:t>
            </a:r>
          </a:p>
          <a:p>
            <a:pPr>
              <a:defRPr/>
            </a:pPr>
            <a:r>
              <a:rPr lang="en-US" dirty="0" smtClean="0"/>
              <a:t>development of effective new health and safety practices is a life-long quest.</a:t>
            </a:r>
            <a:endParaRPr lang="en-US" dirty="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939133D-E91D-482F-8966-804B46199C20}" type="slidenum">
              <a:rPr lang="en-US" sz="1200">
                <a:solidFill>
                  <a:prstClr val="black"/>
                </a:solidFill>
              </a:rPr>
              <a:pPr/>
              <a:t>45</a:t>
            </a:fld>
            <a:endParaRPr lang="en-US" sz="120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smtClean="0"/>
          </a:p>
          <a:p>
            <a:pPr>
              <a:defRPr/>
            </a:pPr>
            <a:endParaRPr lang="en-US" dirty="0" smtClean="0"/>
          </a:p>
          <a:p>
            <a:pPr>
              <a:defRPr/>
            </a:pPr>
            <a:r>
              <a:rPr lang="en-US" dirty="0" smtClean="0"/>
              <a:t>7. </a:t>
            </a:r>
            <a:r>
              <a:rPr lang="en-US" b="1" dirty="0" smtClean="0"/>
              <a:t>Revise your plan and get started: It is important to begin, and then make adjustments as you go. The</a:t>
            </a:r>
          </a:p>
          <a:p>
            <a:pPr>
              <a:defRPr/>
            </a:pPr>
            <a:r>
              <a:rPr lang="en-US" dirty="0" smtClean="0"/>
              <a:t>development of effective new health and safety practices is a life-long quest.</a:t>
            </a:r>
            <a:endParaRPr 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9769A3CB-3218-4DAF-859A-A80DA0B5C3BD}" type="slidenum">
              <a:rPr lang="en-US" sz="1200">
                <a:solidFill>
                  <a:prstClr val="black"/>
                </a:solidFill>
              </a:rPr>
              <a:pPr/>
              <a:t>46</a:t>
            </a:fld>
            <a:endParaRPr lang="en-US" sz="120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smtClean="0"/>
          </a:p>
          <a:p>
            <a:pPr>
              <a:defRPr/>
            </a:pPr>
            <a:endParaRPr lang="en-US" dirty="0" smtClean="0"/>
          </a:p>
          <a:p>
            <a:pPr>
              <a:defRPr/>
            </a:pPr>
            <a:r>
              <a:rPr lang="en-US" dirty="0" smtClean="0"/>
              <a:t>7. </a:t>
            </a:r>
            <a:endParaRPr 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AB8C9324-7444-4EDE-9C45-D06B09164C3C}" type="slidenum">
              <a:rPr lang="en-US" sz="1200">
                <a:solidFill>
                  <a:prstClr val="black"/>
                </a:solidFill>
              </a:rPr>
              <a:pPr/>
              <a:t>47</a:t>
            </a:fld>
            <a:endParaRPr lang="en-US" sz="120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5DAB45C9-F951-405A-92F0-C645ACD9EDFF}" type="slidenum">
              <a:rPr lang="en-US" sz="1200">
                <a:solidFill>
                  <a:prstClr val="black"/>
                </a:solidFill>
              </a:rPr>
              <a:pPr/>
              <a:t>48</a:t>
            </a:fld>
            <a:endParaRPr lang="en-US" sz="120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27B8C9E7-DBEC-4EF1-AD7B-722141F8FB3F}" type="slidenum">
              <a:rPr lang="en-US" sz="1200">
                <a:solidFill>
                  <a:prstClr val="black"/>
                </a:solidFill>
              </a:rPr>
              <a:pPr/>
              <a:t>49</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0AE1347E-4281-4079-9E0C-4C94EDAED6F8}" type="slidenum">
              <a:rPr lang="en-US" sz="1200">
                <a:solidFill>
                  <a:prstClr val="black"/>
                </a:solidFill>
              </a:rPr>
              <a:pPr/>
              <a:t>5</a:t>
            </a:fld>
            <a:endParaRPr lang="en-US" sz="1200">
              <a:solidFill>
                <a:prstClr val="black"/>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While horizontal violence can impact any work environment, numerous research project have been focused on horizontal violence in nursing. While workplace violence research for students has focused on clinical experiences and the academic setting between professor and students, the area of horizontal violence among nursing student has not been studied but this does not mean that it does not occur.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3726B859-A4B5-41B4-90E7-31ABDDAC0A8F}" type="slidenum">
              <a:rPr lang="en-US" sz="1200">
                <a:solidFill>
                  <a:prstClr val="black"/>
                </a:solidFill>
              </a:rPr>
              <a:pPr/>
              <a:t>50</a:t>
            </a:fld>
            <a:endParaRPr lang="en-US" sz="120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DC002336-F3F3-4D2F-875D-72954BB50230}" type="slidenum">
              <a:rPr lang="en-US" sz="1200">
                <a:solidFill>
                  <a:prstClr val="black"/>
                </a:solidFill>
              </a:rPr>
              <a:pPr/>
              <a:t>51</a:t>
            </a:fld>
            <a:endParaRPr lang="en-US" sz="120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BC6CDE01-7E3A-4E53-ADE3-5967355BAEF3}" type="slidenum">
              <a:rPr lang="en-US" sz="1200">
                <a:solidFill>
                  <a:prstClr val="black"/>
                </a:solidFill>
              </a:rPr>
              <a:pPr/>
              <a:t>52</a:t>
            </a:fld>
            <a:endParaRPr lang="en-US" sz="1200">
              <a:solidFill>
                <a:prstClr val="black"/>
              </a:solidFill>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B9BAC188-E67A-44EB-B9C5-91253DF0788F}" type="slidenum">
              <a:rPr lang="en-US" sz="1200">
                <a:solidFill>
                  <a:prstClr val="black"/>
                </a:solidFill>
              </a:rPr>
              <a:pPr/>
              <a:t>53</a:t>
            </a:fld>
            <a:endParaRPr lang="en-US" sz="120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338C98D-DAAE-4635-A13A-3A065EE7EE5D}" type="slidenum">
              <a:rPr lang="en-US" sz="1200">
                <a:solidFill>
                  <a:prstClr val="black"/>
                </a:solidFill>
              </a:rPr>
              <a:pPr/>
              <a:t>54</a:t>
            </a:fld>
            <a:endParaRPr 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several factors that will impact situational violence.</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E410CDB-C5FC-43A1-BA29-5078690037FF}" type="slidenum">
              <a:rPr lang="en-CA" sz="1200">
                <a:solidFill>
                  <a:prstClr val="black"/>
                </a:solidFill>
              </a:rPr>
              <a:pPr/>
              <a:t>55</a:t>
            </a:fld>
            <a:endParaRPr lang="en-CA"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Commonly patients and their families tend to be the perpetrators , in long term care, emergency and mental health areas these incidents are often physical</a:t>
            </a:r>
          </a:p>
          <a:p>
            <a:pPr lvl="1" eaLnBrk="1" hangingPunct="1"/>
            <a:endParaRPr lang="en-US" smtClean="0"/>
          </a:p>
          <a:p>
            <a:pPr lvl="1" eaLnBrk="1" hangingPunct="1"/>
            <a:r>
              <a:rPr lang="en-US" smtClean="0"/>
              <a:t>While colleagues and supervisors are most often responsible for the unacceptably high rate of psychological violence. </a:t>
            </a:r>
          </a:p>
          <a:p>
            <a:pPr eaLnBrk="1" hangingPunct="1"/>
            <a:endParaRPr lang="en-CA" smtClean="0"/>
          </a:p>
          <a:p>
            <a:r>
              <a:rPr lang="en-CA" smtClean="0"/>
              <a:t>Stats Canada identified that in 2007, almost one in five violent incidents in Canada occurs at work</a:t>
            </a:r>
          </a:p>
          <a:p>
            <a:endParaRPr lang="en-CA" smtClean="0"/>
          </a:p>
          <a:p>
            <a:r>
              <a:rPr lang="en-CA" smtClean="0"/>
              <a:t>The International Labour Organization specified that women are at higher risk of workplace violence</a:t>
            </a:r>
          </a:p>
          <a:p>
            <a:endParaRPr lang="en-CA" smtClean="0"/>
          </a:p>
          <a:p>
            <a:r>
              <a:rPr lang="en-CA" smtClean="0"/>
              <a:t>And in 2009 the Ontario MOL identified health care as an area associated with a higher risk of violence </a:t>
            </a:r>
            <a:endParaRPr lang="en-US" smtClean="0"/>
          </a:p>
          <a:p>
            <a:pPr eaLnBrk="1" hangingPunct="1"/>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3064FE65-C06E-4DD9-B7E8-5C2CC4E6ADEE}" type="slidenum">
              <a:rPr lang="en-US" sz="1200">
                <a:solidFill>
                  <a:prstClr val="black"/>
                </a:solidFill>
              </a:rPr>
              <a:pPr/>
              <a:t>6</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latin typeface="Times New Roman" pitchFamily="18" charset="0"/>
                <a:cs typeface="Times New Roman" pitchFamily="18" charset="0"/>
              </a:rPr>
              <a:t>Ref: </a:t>
            </a:r>
            <a:r>
              <a:rPr lang="en-US" smtClean="0">
                <a:latin typeface="Times New Roman" pitchFamily="18" charset="0"/>
                <a:cs typeface="Times New Roman" pitchFamily="18" charset="0"/>
              </a:rPr>
              <a:t>(OSACH, Dec. 2007) </a:t>
            </a:r>
            <a:r>
              <a:rPr lang="en-CA" smtClean="0">
                <a:latin typeface="Times New Roman" pitchFamily="18" charset="0"/>
                <a:cs typeface="Times New Roman" pitchFamily="18" charset="0"/>
              </a:rPr>
              <a:t>(Einarsen, 2000), (Glendinning, 2001; Randle, 2003; , (Kivimaki et al., 2003; Vahtera et al., 2000), (Bernardi, 2001) (Urbanski, 2002) </a:t>
            </a:r>
            <a:r>
              <a:rPr lang="en-US" smtClean="0">
                <a:latin typeface="Times New Roman" pitchFamily="18" charset="0"/>
                <a:cs typeface="Times New Roman" pitchFamily="18" charset="0"/>
              </a:rPr>
              <a:t>Henderson, 2003)</a:t>
            </a:r>
            <a:r>
              <a:rPr lang="en-CA" smtClean="0">
                <a:latin typeface="Times New Roman" pitchFamily="18" charset="0"/>
                <a:cs typeface="Times New Roman" pitchFamily="18" charset="0"/>
              </a:rPr>
              <a:t> Sofield &amp; Salmond, 2003; </a:t>
            </a:r>
            <a:r>
              <a:rPr lang="en-US" smtClean="0">
                <a:latin typeface="Times New Roman" pitchFamily="18" charset="0"/>
                <a:cs typeface="Times New Roman" pitchFamily="18" charset="0"/>
              </a:rPr>
              <a:t>Stevens, 2002) </a:t>
            </a:r>
          </a:p>
          <a:p>
            <a:r>
              <a:rPr lang="en-US" smtClean="0"/>
              <a:t>Healthcare workers face 16 times the risk of</a:t>
            </a:r>
          </a:p>
          <a:p>
            <a:r>
              <a:rPr lang="en-US" smtClean="0"/>
              <a:t>violence from patients/clients than other</a:t>
            </a:r>
          </a:p>
          <a:p>
            <a:r>
              <a:rPr lang="en-US" smtClean="0"/>
              <a:t>service workers</a:t>
            </a:r>
          </a:p>
          <a:p>
            <a:r>
              <a:rPr lang="en-US" smtClean="0"/>
              <a:t>(Elliot, P. 1997. Nursing Management, 28, 12, 38-41)</a:t>
            </a:r>
            <a:endParaRPr lang="en-US" smtClean="0">
              <a:latin typeface="Corbel" pitchFamily="34" charset="0"/>
            </a:endParaRPr>
          </a:p>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380DC263-23ED-4216-A805-57A82A064F5E}" type="slidenum">
              <a:rPr lang="en-CA" sz="1200">
                <a:solidFill>
                  <a:prstClr val="black"/>
                </a:solidFill>
              </a:rPr>
              <a:pPr/>
              <a:t>7</a:t>
            </a:fld>
            <a:endParaRPr lang="en-CA"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t>CNO statistics also show that 10% of nurses do not renew registration at first renewal, while there is no specific data related to reasons for not renewing, it would be interesting to know how many of these nurses are not continuing in nursing due to experiences with workplace violence </a:t>
            </a:r>
          </a:p>
          <a:p>
            <a:endParaRPr lang="en-CA" smtClean="0"/>
          </a:p>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B1E06377-D2B1-428B-A84A-968C77CEDAB8}" type="slidenum">
              <a:rPr lang="en-US" sz="1200">
                <a:solidFill>
                  <a:prstClr val="black"/>
                </a:solidFill>
              </a:rPr>
              <a:pPr/>
              <a:t>8</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3204" y="8683994"/>
            <a:ext cx="2973247"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700" rIns="91397" bIns="45700" anchor="b"/>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fld id="{8E1071A2-61DE-49F5-BD45-27CF37DC2F24}" type="slidenum">
              <a:rPr lang="en-US" sz="1200">
                <a:solidFill>
                  <a:prstClr val="black"/>
                </a:solidFill>
              </a:rPr>
              <a:pPr algn="r" eaLnBrk="0" fontAlgn="base" hangingPunct="0">
                <a:spcBef>
                  <a:spcPct val="0"/>
                </a:spcBef>
                <a:spcAft>
                  <a:spcPct val="0"/>
                </a:spcAft>
              </a:pPr>
              <a:t>9</a:t>
            </a:fld>
            <a:endParaRPr lang="en-US" sz="1200">
              <a:solidFill>
                <a:prstClr val="black"/>
              </a:solidFill>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xfrm>
            <a:off x="914607" y="4345896"/>
            <a:ext cx="5028787" cy="4113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1434A9-4653-469C-83CB-2CDBC73D1C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38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25250C-3ED3-4908-BEB8-C853A77436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460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410713-6937-4271-AE72-CEE1F2ED21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280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414D17-4C5A-47FA-BD9A-807E661B0C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290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17161E-3C04-4CF3-BCD2-46801F8CC74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352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C79F53-B8C1-4789-9C8C-CB53884B9F0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3077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B915F8-E96D-457D-88CC-CFD9A285D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963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FB01D5-9174-458E-AADB-6E8AA5B5C0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2039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3E3D833-A62D-4E21-91E7-FA8902FF78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0242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68A31BA-1DF5-43ED-AC75-BEEEFD53642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8959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09727C-5F23-4A28-9AFA-EA6BCB38995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394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9F6FF8-40BF-41D0-B8C0-88992C09EA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941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ED3C00-307A-42F7-9CA0-CE723A0467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911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49E3D1-1752-4810-8215-AA675843BA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9520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1EFD1C-4EB1-44C1-B5C5-CFB9A9DAC6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0625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79638"/>
            <a:ext cx="4038600" cy="3992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9638"/>
            <a:ext cx="4038600" cy="3992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20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A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52800"/>
            <a:ext cx="7772400" cy="1470025"/>
          </a:xfrm>
        </p:spPr>
        <p:txBody>
          <a:bodyPr/>
          <a:lstStyle>
            <a:lvl1pPr>
              <a:defRPr cap="sm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0668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a:xfrm>
            <a:off x="3581400" y="6248400"/>
            <a:ext cx="1905000" cy="457200"/>
          </a:xfrm>
        </p:spPr>
        <p:txBody>
          <a:bodyPr/>
          <a:lstStyle>
            <a:lvl1pPr>
              <a:defRPr>
                <a:solidFill>
                  <a:schemeClr val="bg1"/>
                </a:solidFill>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xfrm>
            <a:off x="5562600" y="6248400"/>
            <a:ext cx="2895600" cy="45720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8534400" y="6248400"/>
            <a:ext cx="533400" cy="457200"/>
          </a:xfrm>
        </p:spPr>
        <p:txBody>
          <a:bodyPr/>
          <a:lstStyle>
            <a:lvl1pPr>
              <a:defRPr/>
            </a:lvl1pPr>
          </a:lstStyle>
          <a:p>
            <a:pPr>
              <a:defRPr/>
            </a:pPr>
            <a:fld id="{B09C6D17-A636-4679-AF0D-DE638880FD33}"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990582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98DE9-4D7C-442A-B09C-445E2A0E7FF0}"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427751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744BE-FCB1-4854-904F-F1789EC1189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485882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255BC0-5C7E-40DE-81E5-44EFD16B839A}"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92553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24200"/>
            <a:ext cx="4040188" cy="300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38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124200"/>
            <a:ext cx="4041775" cy="300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CE3AFC-E061-4D50-ADFF-D9398DCDC7F3}"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79995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768D4A-67E6-4F80-878A-DCE1B0C24E5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3188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571E0-6CD9-471D-A3A5-C37FBFB82DC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0136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4198C3-C86F-46B5-A3FA-46DA60EF1874}"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913787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402F4D-01E1-4E67-8366-EA5F2BDA8CFE}"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67435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599"/>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F1B90-1674-42B7-A8BC-1759640D2F86}"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386812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805604-ED38-4019-B340-0EB49FB0A971}"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471997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95400"/>
            <a:ext cx="1943100" cy="48006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295400"/>
            <a:ext cx="5676900" cy="4800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160615-44FA-4B0C-B91D-6B374ACE88CA}"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31567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79638"/>
            <a:ext cx="4038600" cy="3992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9638"/>
            <a:ext cx="4038600" cy="3992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9098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29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F7CF3A-117E-4982-BC87-AAF20E52DE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856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62E80A5-E981-45DD-91B9-A0CE21344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975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374A2E-AEAB-423E-9157-AEC804339D2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532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E296B0C-A2C1-436F-9B4B-70C268440D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480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7F035C-71C7-42AF-96EF-A989EE83CC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520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05FB81-DD36-4D78-A4CE-8C18A16143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75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C4FC0AE-5F00-49C9-A6E1-1DCE9A83162F}" type="slidenum">
              <a:rPr lang="en-US">
                <a:solidFill>
                  <a:prstClr val="black">
                    <a:tint val="75000"/>
                  </a:prstClr>
                </a:solidFill>
                <a:latin typeface="Arial" charset="0"/>
                <a:ea typeface="MS PGothic" pitchFamily="34" charset="-128"/>
              </a:rPr>
              <a:pPr eaLnBrk="0" fontAlgn="base" hangingPunct="0">
                <a:spcBef>
                  <a:spcPct val="0"/>
                </a:spcBef>
                <a:spcAft>
                  <a:spcPct val="0"/>
                </a:spcAft>
                <a:defRPr/>
              </a:pPr>
              <a:t>‹#›</a:t>
            </a:fld>
            <a:endParaRPr lang="en-US" dirty="0">
              <a:solidFill>
                <a:prstClr val="black">
                  <a:tint val="75000"/>
                </a:prstClr>
              </a:solidFill>
              <a:latin typeface="Arial" charset="0"/>
              <a:ea typeface="MS PGothic" pitchFamily="34" charset="-128"/>
            </a:endParaRPr>
          </a:p>
        </p:txBody>
      </p:sp>
    </p:spTree>
    <p:extLst>
      <p:ext uri="{BB962C8B-B14F-4D97-AF65-F5344CB8AC3E}">
        <p14:creationId xmlns:p14="http://schemas.microsoft.com/office/powerpoint/2010/main" val="302152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0" hangingPunct="0">
              <a:defRPr/>
            </a:pPr>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0" hangingPunct="0">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0" hangingPunct="0">
              <a:defRPr/>
            </a:pPr>
            <a:fld id="{2BB232C0-9634-4303-AD05-5086C90B593A}" type="slidenum">
              <a:rPr lang="en-US">
                <a:solidFill>
                  <a:prstClr val="black">
                    <a:tint val="75000"/>
                  </a:prstClr>
                </a:solidFill>
                <a:ea typeface="MS PGothic" pitchFamily="34" charset="-128"/>
              </a:rPr>
              <a:pPr eaLnBrk="0" hangingPunct="0">
                <a:defRPr/>
              </a:pPr>
              <a:t>‹#›</a:t>
            </a:fld>
            <a:endParaRPr lang="en-US" dirty="0">
              <a:solidFill>
                <a:prstClr val="black">
                  <a:tint val="75000"/>
                </a:prstClr>
              </a:solidFill>
              <a:ea typeface="MS PGothic" pitchFamily="34" charset="-128"/>
            </a:endParaRPr>
          </a:p>
        </p:txBody>
      </p:sp>
    </p:spTree>
    <p:extLst>
      <p:ext uri="{BB962C8B-B14F-4D97-AF65-F5344CB8AC3E}">
        <p14:creationId xmlns:p14="http://schemas.microsoft.com/office/powerpoint/2010/main" val="518661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74117"/>
          </a:schemeClr>
        </a:solidFill>
        <a:effectLst/>
      </p:bgPr>
    </p:bg>
    <p:spTree>
      <p:nvGrpSpPr>
        <p:cNvPr id="1" name=""/>
        <p:cNvGrpSpPr/>
        <p:nvPr/>
      </p:nvGrpSpPr>
      <p:grpSpPr>
        <a:xfrm>
          <a:off x="0" y="0"/>
          <a:ext cx="0" cy="0"/>
          <a:chOff x="0" y="0"/>
          <a:chExt cx="0" cy="0"/>
        </a:xfrm>
      </p:grpSpPr>
      <p:pic>
        <p:nvPicPr>
          <p:cNvPr id="1026" name="Picture 13" descr="ppt_FA_TEX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295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2860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6"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610600" y="6324600"/>
            <a:ext cx="457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chemeClr val="bg1">
                    <a:lumMod val="65000"/>
                  </a:schemeClr>
                </a:solidFill>
                <a:latin typeface="Arial" charset="0"/>
                <a:ea typeface="ＭＳ Ｐゴシック" pitchFamily="-16" charset="-128"/>
              </a:defRPr>
            </a:lvl1pPr>
          </a:lstStyle>
          <a:p>
            <a:pPr eaLnBrk="0" fontAlgn="base" hangingPunct="0">
              <a:spcBef>
                <a:spcPct val="0"/>
              </a:spcBef>
              <a:spcAft>
                <a:spcPct val="0"/>
              </a:spcAft>
              <a:defRPr/>
            </a:pPr>
            <a:fld id="{A6B8A47C-1CD4-41FB-B900-80C3E2CD6192}" type="slidenum">
              <a:rPr lang="en-US">
                <a:solidFill>
                  <a:srgbClr val="FFFFFF">
                    <a:lumMod val="65000"/>
                  </a:srgbClr>
                </a:solidFill>
              </a:rPr>
              <a:pPr eaLnBrk="0" fontAlgn="base" hangingPunct="0">
                <a:spcBef>
                  <a:spcPct val="0"/>
                </a:spcBef>
                <a:spcAft>
                  <a:spcPct val="0"/>
                </a:spcAft>
                <a:defRPr/>
              </a:pPr>
              <a:t>‹#›</a:t>
            </a:fld>
            <a:endParaRPr lang="en-US" dirty="0">
              <a:solidFill>
                <a:srgbClr val="FFFFFF">
                  <a:lumMod val="65000"/>
                </a:srgbClr>
              </a:solidFill>
            </a:endParaRPr>
          </a:p>
        </p:txBody>
      </p:sp>
    </p:spTree>
    <p:extLst>
      <p:ext uri="{BB962C8B-B14F-4D97-AF65-F5344CB8AC3E}">
        <p14:creationId xmlns:p14="http://schemas.microsoft.com/office/powerpoint/2010/main" val="32424815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ctr" rtl="0" eaLnBrk="0" fontAlgn="base" hangingPunct="0">
        <a:spcBef>
          <a:spcPct val="0"/>
        </a:spcBef>
        <a:spcAft>
          <a:spcPct val="0"/>
        </a:spcAft>
        <a:defRPr lang="en-US" sz="4000" b="1" kern="1200" dirty="0">
          <a:solidFill>
            <a:srgbClr val="E86A00"/>
          </a:solidFill>
          <a:latin typeface="Arial" charset="0"/>
          <a:ea typeface="MS PGothic" pitchFamily="34" charset="-128"/>
          <a:cs typeface="+mn-cs"/>
        </a:defRPr>
      </a:lvl1pPr>
      <a:lvl2pPr algn="ctr" rtl="0" eaLnBrk="0" fontAlgn="base" hangingPunct="0">
        <a:spcBef>
          <a:spcPct val="0"/>
        </a:spcBef>
        <a:spcAft>
          <a:spcPct val="0"/>
        </a:spcAft>
        <a:defRPr sz="4000" b="1">
          <a:solidFill>
            <a:srgbClr val="E86A00"/>
          </a:solidFill>
          <a:latin typeface="Arial" charset="0"/>
          <a:ea typeface="MS PGothic" pitchFamily="34" charset="-128"/>
        </a:defRPr>
      </a:lvl2pPr>
      <a:lvl3pPr algn="ctr" rtl="0" eaLnBrk="0" fontAlgn="base" hangingPunct="0">
        <a:spcBef>
          <a:spcPct val="0"/>
        </a:spcBef>
        <a:spcAft>
          <a:spcPct val="0"/>
        </a:spcAft>
        <a:defRPr sz="4000" b="1">
          <a:solidFill>
            <a:srgbClr val="E86A00"/>
          </a:solidFill>
          <a:latin typeface="Arial" charset="0"/>
          <a:ea typeface="MS PGothic" pitchFamily="34" charset="-128"/>
        </a:defRPr>
      </a:lvl3pPr>
      <a:lvl4pPr algn="ctr" rtl="0" eaLnBrk="0" fontAlgn="base" hangingPunct="0">
        <a:spcBef>
          <a:spcPct val="0"/>
        </a:spcBef>
        <a:spcAft>
          <a:spcPct val="0"/>
        </a:spcAft>
        <a:defRPr sz="4000" b="1">
          <a:solidFill>
            <a:srgbClr val="E86A00"/>
          </a:solidFill>
          <a:latin typeface="Arial" charset="0"/>
          <a:ea typeface="MS PGothic" pitchFamily="34" charset="-128"/>
        </a:defRPr>
      </a:lvl4pPr>
      <a:lvl5pPr algn="ctr" rtl="0" eaLnBrk="0" fontAlgn="base" hangingPunct="0">
        <a:spcBef>
          <a:spcPct val="0"/>
        </a:spcBef>
        <a:spcAft>
          <a:spcPct val="0"/>
        </a:spcAft>
        <a:defRPr sz="4000" b="1">
          <a:solidFill>
            <a:srgbClr val="E86A00"/>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lang="en-US" sz="2400" kern="1200" dirty="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rpnao.org/practice-education/e-learning/workplace-violence"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0.xml"/><Relationship Id="rId1" Type="http://schemas.openxmlformats.org/officeDocument/2006/relationships/tags" Target="../tags/tag6.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5.xml"/><Relationship Id="rId1" Type="http://schemas.openxmlformats.org/officeDocument/2006/relationships/tags" Target="../tags/tag8.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imgres?imgurl=http://nursing.advanceweb.com/SharedResources/Images/2010/010410/HorizontalViolence.jpg&amp;imgrefurl=http://nursing.advanceweb.com/web-extras/online-extras/horizontal-violence-continues.aspx&amp;usg=__KC7Kf3IHY_HkH3HD8fhEKQY161U=&amp;h=300&amp;w=276&amp;sz=20&amp;hl=en&amp;start=16&amp;um=1&amp;itbs=1&amp;tbnid=9-ct2gslLAr8EM:&amp;tbnh=116&amp;tbnw=107&amp;prev=/images%3Fq%3Dhorizontal%2Bviolence%2Bpictures%26um%3D1%26hl%3Den%26tbs%3Disch:1"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6.xml"/><Relationship Id="rId1" Type="http://schemas.openxmlformats.org/officeDocument/2006/relationships/tags" Target="../tags/tag9.xml"/><Relationship Id="rId5" Type="http://schemas.openxmlformats.org/officeDocument/2006/relationships/hyperlink" Target="http://www.cna-nurses.ca/" TargetMode="External"/><Relationship Id="rId4" Type="http://schemas.openxmlformats.org/officeDocument/2006/relationships/hyperlink" Target="http://www.rnao.ca/"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12.wmf"/><Relationship Id="rId5" Type="http://schemas.openxmlformats.org/officeDocument/2006/relationships/diagramQuickStyle" Target="../diagrams/quickStyle2.xml"/><Relationship Id="rId10" Type="http://schemas.openxmlformats.org/officeDocument/2006/relationships/image" Target="../media/image11.wmf"/><Relationship Id="rId4" Type="http://schemas.openxmlformats.org/officeDocument/2006/relationships/diagramLayout" Target="../diagrams/layout2.xml"/><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rtlCol="0">
            <a:normAutofit/>
          </a:bodyPr>
          <a:lstStyle/>
          <a:p>
            <a:pPr eaLnBrk="1" fontAlgn="auto" hangingPunct="1">
              <a:spcAft>
                <a:spcPts val="0"/>
              </a:spcAft>
              <a:defRPr/>
            </a:pPr>
            <a:r>
              <a:rPr sz="6000" b="1" i="1" dirty="0" smtClean="0">
                <a:solidFill>
                  <a:schemeClr val="accent5">
                    <a:lumMod val="50000"/>
                  </a:schemeClr>
                </a:solidFill>
              </a:rPr>
              <a:t>Working Together</a:t>
            </a:r>
          </a:p>
        </p:txBody>
      </p:sp>
      <p:pic>
        <p:nvPicPr>
          <p:cNvPr id="8195" name="Content Placeholder 14" descr="RNAO_Logo_V_CMYK.tif"/>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209800"/>
            <a:ext cx="3962400" cy="3124200"/>
          </a:xfrm>
        </p:spPr>
      </p:pic>
      <p:pic>
        <p:nvPicPr>
          <p:cNvPr id="8196" name="Content Placeholder 7" descr="01RPNAO_LOGO07_4Ctag[1].JPG"/>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2133600"/>
            <a:ext cx="4267200" cy="1524000"/>
          </a:xfrm>
        </p:spPr>
      </p:pic>
      <p:sp>
        <p:nvSpPr>
          <p:cNvPr id="4" name="Slide Number Placeholder 3"/>
          <p:cNvSpPr>
            <a:spLocks noGrp="1"/>
          </p:cNvSpPr>
          <p:nvPr>
            <p:ph type="sldNum" sz="quarter" idx="12"/>
          </p:nvPr>
        </p:nvSpPr>
        <p:spPr/>
        <p:txBody>
          <a:bodyPr/>
          <a:lstStyle/>
          <a:p>
            <a:pPr>
              <a:defRPr/>
            </a:pPr>
            <a:fld id="{E3D9B325-AF95-4718-AE49-3E7EA9E9A89D}" type="slidenum">
              <a:rPr lang="en-US">
                <a:solidFill>
                  <a:prstClr val="black">
                    <a:tint val="75000"/>
                  </a:prstClr>
                </a:solidFill>
              </a:rPr>
              <a:pPr>
                <a:defRPr/>
              </a:pPr>
              <a:t>1</a:t>
            </a:fld>
            <a:endParaRPr lang="en-US" dirty="0">
              <a:solidFill>
                <a:prstClr val="black">
                  <a:tint val="75000"/>
                </a:prstClr>
              </a:solidFill>
            </a:endParaRPr>
          </a:p>
        </p:txBody>
      </p:sp>
      <p:sp>
        <p:nvSpPr>
          <p:cNvPr id="5126" name="Rectangle 15"/>
          <p:cNvSpPr>
            <a:spLocks noChangeArrowheads="1"/>
          </p:cNvSpPr>
          <p:nvPr/>
        </p:nvSpPr>
        <p:spPr bwMode="auto">
          <a:xfrm>
            <a:off x="914400" y="5410200"/>
            <a:ext cx="8153400" cy="120015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1600" b="1" dirty="0">
                <a:solidFill>
                  <a:srgbClr val="4BACC6">
                    <a:lumMod val="50000"/>
                  </a:srgbClr>
                </a:solidFill>
                <a:latin typeface="Arial" charset="0"/>
                <a:ea typeface="MS PGothic" pitchFamily="34" charset="-128"/>
              </a:rPr>
              <a:t>Althea Stewart-</a:t>
            </a:r>
            <a:r>
              <a:rPr lang="en-US" sz="1600" b="1" dirty="0" err="1">
                <a:solidFill>
                  <a:srgbClr val="4BACC6">
                    <a:lumMod val="50000"/>
                  </a:srgbClr>
                </a:solidFill>
                <a:latin typeface="Arial" charset="0"/>
                <a:ea typeface="MS PGothic" pitchFamily="34" charset="-128"/>
              </a:rPr>
              <a:t>Pyne</a:t>
            </a:r>
            <a:r>
              <a:rPr lang="en-US" sz="1600" b="1" dirty="0">
                <a:solidFill>
                  <a:srgbClr val="4BACC6">
                    <a:lumMod val="50000"/>
                  </a:srgbClr>
                </a:solidFill>
                <a:latin typeface="Arial" charset="0"/>
                <a:ea typeface="MS PGothic" pitchFamily="34" charset="-128"/>
              </a:rPr>
              <a:t> RN, </a:t>
            </a:r>
            <a:r>
              <a:rPr lang="en-US" sz="1600" b="1" dirty="0" err="1">
                <a:solidFill>
                  <a:srgbClr val="4BACC6">
                    <a:lumMod val="50000"/>
                  </a:srgbClr>
                </a:solidFill>
                <a:latin typeface="Arial" charset="0"/>
                <a:ea typeface="MS PGothic" pitchFamily="34" charset="-128"/>
              </a:rPr>
              <a:t>MHSc</a:t>
            </a:r>
            <a:r>
              <a:rPr lang="en-US" sz="1600" b="1" dirty="0">
                <a:solidFill>
                  <a:srgbClr val="4BACC6">
                    <a:lumMod val="50000"/>
                  </a:srgbClr>
                </a:solidFill>
                <a:latin typeface="Arial" charset="0"/>
                <a:ea typeface="MS PGothic" pitchFamily="34" charset="-128"/>
              </a:rPr>
              <a:t> 		Beth McCracken, RPN,</a:t>
            </a:r>
          </a:p>
          <a:p>
            <a:pPr eaLnBrk="0" fontAlgn="base" hangingPunct="0">
              <a:spcBef>
                <a:spcPct val="0"/>
              </a:spcBef>
              <a:spcAft>
                <a:spcPct val="0"/>
              </a:spcAft>
              <a:defRPr/>
            </a:pPr>
            <a:r>
              <a:rPr lang="en-US" sz="1600" b="1" dirty="0">
                <a:solidFill>
                  <a:srgbClr val="4BACC6">
                    <a:lumMod val="50000"/>
                  </a:srgbClr>
                </a:solidFill>
                <a:latin typeface="Arial" charset="0"/>
                <a:ea typeface="MS PGothic" pitchFamily="34" charset="-128"/>
              </a:rPr>
              <a:t>Program Manager, International Affairs 	Director, Professional 						Practice Recruitment &amp; Retention</a:t>
            </a:r>
            <a:r>
              <a:rPr lang="en-US" sz="1600" b="1" dirty="0">
                <a:solidFill>
                  <a:prstClr val="black"/>
                </a:solidFill>
                <a:latin typeface="Arial" charset="0"/>
                <a:ea typeface="MS PGothic" pitchFamily="34" charset="-128"/>
              </a:rPr>
              <a:t>					</a:t>
            </a:r>
            <a:r>
              <a:rPr lang="en-US" sz="2400" b="1" dirty="0">
                <a:solidFill>
                  <a:prstClr val="white"/>
                </a:solidFill>
                <a:latin typeface="Arial" charset="0"/>
                <a:ea typeface="MS PGothic" pitchFamily="34" charset="-128"/>
              </a:rPr>
              <a:t>Best Practices</a:t>
            </a:r>
          </a:p>
        </p:txBody>
      </p:sp>
    </p:spTree>
    <p:extLst>
      <p:ext uri="{BB962C8B-B14F-4D97-AF65-F5344CB8AC3E}">
        <p14:creationId xmlns:p14="http://schemas.microsoft.com/office/powerpoint/2010/main" val="331497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pPr eaLnBrk="1" hangingPunct="1">
              <a:defRPr/>
            </a:pPr>
            <a:r>
              <a:rPr lang="en-CA" b="1" dirty="0" smtClean="0">
                <a:solidFill>
                  <a:srgbClr val="19758B"/>
                </a:solidFill>
                <a:effectLst>
                  <a:outerShdw blurRad="38100" dist="38100" dir="2700000" algn="tl">
                    <a:srgbClr val="000000">
                      <a:alpha val="43137"/>
                    </a:srgbClr>
                  </a:outerShdw>
                </a:effectLst>
              </a:rPr>
              <a:t>Reporting of Workplace Violence</a:t>
            </a:r>
            <a:endParaRPr lang="en-US" b="1" dirty="0" smtClean="0">
              <a:solidFill>
                <a:srgbClr val="19758B"/>
              </a:solidFill>
              <a:effectLst>
                <a:outerShdw blurRad="38100" dist="38100" dir="2700000" algn="tl">
                  <a:srgbClr val="000000">
                    <a:alpha val="43137"/>
                  </a:srgbClr>
                </a:outerShdw>
              </a:effectLst>
            </a:endParaRPr>
          </a:p>
        </p:txBody>
      </p:sp>
      <p:pic>
        <p:nvPicPr>
          <p:cNvPr id="174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676400"/>
            <a:ext cx="3886200" cy="4051300"/>
          </a:xfrm>
          <a:noFill/>
          <a:ln>
            <a:solidFill>
              <a:srgbClr val="19758B"/>
            </a:solidFill>
            <a:miter lim="800000"/>
            <a:headEnd/>
            <a:tailEnd/>
          </a:ln>
        </p:spPr>
      </p:pic>
      <p:sp>
        <p:nvSpPr>
          <p:cNvPr id="6147" name="Content Placeholder 4"/>
          <p:cNvSpPr>
            <a:spLocks noGrp="1"/>
          </p:cNvSpPr>
          <p:nvPr>
            <p:ph sz="half" idx="2"/>
          </p:nvPr>
        </p:nvSpPr>
        <p:spPr>
          <a:xfrm>
            <a:off x="5181600" y="1524000"/>
            <a:ext cx="3581400" cy="4495800"/>
          </a:xfrm>
        </p:spPr>
        <p:txBody>
          <a:bodyPr/>
          <a:lstStyle/>
          <a:p>
            <a:pPr algn="r" eaLnBrk="1" hangingPunct="1">
              <a:buFont typeface="Arial" charset="0"/>
              <a:buNone/>
              <a:defRPr/>
            </a:pPr>
            <a:r>
              <a:rPr lang="en-CA" sz="8800" b="1" dirty="0" smtClean="0">
                <a:solidFill>
                  <a:srgbClr val="19758B"/>
                </a:solidFill>
                <a:effectLst>
                  <a:outerShdw blurRad="38100" dist="38100" dir="2700000" algn="tl">
                    <a:srgbClr val="000000">
                      <a:alpha val="43137"/>
                    </a:srgbClr>
                  </a:outerShdw>
                </a:effectLst>
              </a:rPr>
              <a:t>40%</a:t>
            </a:r>
            <a:r>
              <a:rPr lang="en-CA" sz="8800" dirty="0" smtClean="0">
                <a:solidFill>
                  <a:srgbClr val="19758B"/>
                </a:solidFill>
              </a:rPr>
              <a:t> </a:t>
            </a:r>
          </a:p>
          <a:p>
            <a:pPr algn="r" eaLnBrk="1" hangingPunct="1">
              <a:spcBef>
                <a:spcPts val="0"/>
              </a:spcBef>
              <a:buFont typeface="Arial" charset="0"/>
              <a:buNone/>
              <a:defRPr/>
            </a:pPr>
            <a:endParaRPr lang="en-CA" sz="900" dirty="0" smtClean="0">
              <a:solidFill>
                <a:srgbClr val="19758B"/>
              </a:solidFill>
            </a:endParaRPr>
          </a:p>
          <a:p>
            <a:pPr algn="r" eaLnBrk="1" hangingPunct="1">
              <a:spcBef>
                <a:spcPts val="0"/>
              </a:spcBef>
              <a:buFont typeface="Arial" charset="0"/>
              <a:buNone/>
              <a:defRPr/>
            </a:pPr>
            <a:r>
              <a:rPr lang="en-CA" sz="3600" dirty="0" smtClean="0">
                <a:solidFill>
                  <a:srgbClr val="19758B"/>
                </a:solidFill>
              </a:rPr>
              <a:t>of those bullied never report</a:t>
            </a:r>
          </a:p>
          <a:p>
            <a:pPr algn="r" eaLnBrk="1" hangingPunct="1">
              <a:spcBef>
                <a:spcPts val="0"/>
              </a:spcBef>
              <a:buFont typeface="Arial" charset="0"/>
              <a:buNone/>
              <a:defRPr/>
            </a:pPr>
            <a:r>
              <a:rPr lang="en-CA" sz="3600" dirty="0" smtClean="0">
                <a:solidFill>
                  <a:srgbClr val="19758B"/>
                </a:solidFill>
              </a:rPr>
              <a:t>the incident </a:t>
            </a:r>
          </a:p>
          <a:p>
            <a:pPr eaLnBrk="1" hangingPunct="1">
              <a:buFont typeface="Arial" charset="0"/>
              <a:buNone/>
              <a:defRPr/>
            </a:pPr>
            <a:endParaRPr lang="en-CA" sz="3600" dirty="0" smtClean="0">
              <a:solidFill>
                <a:srgbClr val="19758B"/>
              </a:solidFill>
            </a:endParaRPr>
          </a:p>
          <a:p>
            <a:pPr algn="r" eaLnBrk="1" hangingPunct="1">
              <a:buFont typeface="Arial" charset="0"/>
              <a:buNone/>
              <a:defRPr/>
            </a:pPr>
            <a:r>
              <a:rPr lang="en-CA" sz="1200" i="1" dirty="0" smtClean="0">
                <a:solidFill>
                  <a:srgbClr val="19758B"/>
                </a:solidFill>
              </a:rPr>
              <a:t>Source:</a:t>
            </a:r>
            <a:r>
              <a:rPr lang="en-CA" sz="1200" dirty="0" smtClean="0">
                <a:solidFill>
                  <a:srgbClr val="19758B"/>
                </a:solidFill>
              </a:rPr>
              <a:t> Workplace Bullying Institute (2007)</a:t>
            </a:r>
            <a:endParaRPr lang="en-US" sz="1200" dirty="0" smtClean="0">
              <a:solidFill>
                <a:srgbClr val="19758B"/>
              </a:solidFill>
            </a:endParaRPr>
          </a:p>
          <a:p>
            <a:pPr eaLnBrk="1" hangingPunct="1">
              <a:defRPr/>
            </a:pPr>
            <a:endParaRPr lang="en-US" dirty="0" smtClean="0">
              <a:solidFill>
                <a:srgbClr val="19758B"/>
              </a:solidFill>
            </a:endParaRPr>
          </a:p>
        </p:txBody>
      </p:sp>
    </p:spTree>
    <p:extLst>
      <p:ext uri="{BB962C8B-B14F-4D97-AF65-F5344CB8AC3E}">
        <p14:creationId xmlns:p14="http://schemas.microsoft.com/office/powerpoint/2010/main" val="46088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14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1143000" y="1752600"/>
          <a:ext cx="7010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Title 3"/>
          <p:cNvSpPr>
            <a:spLocks noGrp="1"/>
          </p:cNvSpPr>
          <p:nvPr>
            <p:ph type="title"/>
          </p:nvPr>
        </p:nvSpPr>
        <p:spPr>
          <a:xfrm>
            <a:off x="685800" y="1143000"/>
            <a:ext cx="8229600" cy="777875"/>
          </a:xfrm>
        </p:spPr>
        <p:txBody>
          <a:bodyPr/>
          <a:lstStyle/>
          <a:p>
            <a:r>
              <a:rPr lang="en-CA" sz="3600" smtClean="0"/>
              <a:t>Contributors to Violence</a:t>
            </a:r>
          </a:p>
        </p:txBody>
      </p:sp>
      <p:sp>
        <p:nvSpPr>
          <p:cNvPr id="18436" name="TextBox 7"/>
          <p:cNvSpPr txBox="1">
            <a:spLocks noChangeArrowheads="1"/>
          </p:cNvSpPr>
          <p:nvPr/>
        </p:nvSpPr>
        <p:spPr bwMode="auto">
          <a:xfrm>
            <a:off x="4953000" y="46482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CA">
                <a:solidFill>
                  <a:srgbClr val="000000"/>
                </a:solidFill>
              </a:rPr>
              <a:t>Environment</a:t>
            </a:r>
          </a:p>
        </p:txBody>
      </p:sp>
    </p:spTree>
    <p:extLst>
      <p:ext uri="{BB962C8B-B14F-4D97-AF65-F5344CB8AC3E}">
        <p14:creationId xmlns:p14="http://schemas.microsoft.com/office/powerpoint/2010/main" val="2594742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CA" smtClean="0">
                <a:solidFill>
                  <a:srgbClr val="FF6600"/>
                </a:solidFill>
              </a:rPr>
              <a:t>Contributors of Violence</a:t>
            </a:r>
          </a:p>
        </p:txBody>
      </p:sp>
      <p:sp>
        <p:nvSpPr>
          <p:cNvPr id="6" name="Content Placeholder 5"/>
          <p:cNvSpPr>
            <a:spLocks noGrp="1"/>
          </p:cNvSpPr>
          <p:nvPr>
            <p:ph sz="half" idx="1"/>
          </p:nvPr>
        </p:nvSpPr>
        <p:spPr/>
        <p:txBody>
          <a:bodyPr>
            <a:normAutofit lnSpcReduction="10000"/>
          </a:bodyPr>
          <a:lstStyle/>
          <a:p>
            <a:pPr>
              <a:buFontTx/>
              <a:buNone/>
              <a:defRPr/>
            </a:pPr>
            <a:r>
              <a:rPr b="1" dirty="0" smtClean="0">
                <a:ea typeface="ＭＳ Ｐゴシック" pitchFamily="-16" charset="-128"/>
              </a:rPr>
              <a:t>Patients/clients</a:t>
            </a:r>
          </a:p>
          <a:p>
            <a:pPr lvl="1">
              <a:defRPr/>
            </a:pPr>
            <a:r>
              <a:rPr lang="en-US" dirty="0" smtClean="0">
                <a:latin typeface="+mj-lt"/>
                <a:ea typeface="+mn-ea"/>
              </a:rPr>
              <a:t>vulnerability,</a:t>
            </a:r>
          </a:p>
          <a:p>
            <a:pPr lvl="1">
              <a:defRPr/>
            </a:pPr>
            <a:r>
              <a:rPr lang="en-US" dirty="0" smtClean="0">
                <a:latin typeface="+mj-lt"/>
                <a:ea typeface="+mn-ea"/>
              </a:rPr>
              <a:t>feeling powerlessness, </a:t>
            </a:r>
          </a:p>
          <a:p>
            <a:pPr lvl="1">
              <a:defRPr/>
            </a:pPr>
            <a:r>
              <a:rPr lang="en-US" dirty="0" smtClean="0">
                <a:latin typeface="+mj-lt"/>
                <a:ea typeface="+mn-ea"/>
              </a:rPr>
              <a:t>frustration</a:t>
            </a:r>
          </a:p>
          <a:p>
            <a:pPr lvl="1">
              <a:defRPr/>
            </a:pPr>
            <a:r>
              <a:rPr lang="en-US" dirty="0" smtClean="0">
                <a:latin typeface="+mj-lt"/>
                <a:ea typeface="+mn-ea"/>
              </a:rPr>
              <a:t>History of violent behaviour</a:t>
            </a:r>
          </a:p>
          <a:p>
            <a:pPr lvl="1">
              <a:defRPr/>
            </a:pPr>
            <a:r>
              <a:rPr lang="en-US" dirty="0" smtClean="0">
                <a:latin typeface="+mj-lt"/>
                <a:ea typeface="+mn-ea"/>
              </a:rPr>
              <a:t>Side effect of medications</a:t>
            </a:r>
          </a:p>
          <a:p>
            <a:pPr lvl="1">
              <a:defRPr/>
            </a:pPr>
            <a:r>
              <a:rPr lang="en-US" dirty="0" smtClean="0">
                <a:latin typeface="+mj-lt"/>
                <a:ea typeface="+mn-ea"/>
              </a:rPr>
              <a:t>Alcohol abuse</a:t>
            </a:r>
          </a:p>
          <a:p>
            <a:pPr>
              <a:defRPr/>
            </a:pPr>
            <a:endParaRPr lang="en-CA" dirty="0">
              <a:ea typeface="ＭＳ Ｐゴシック" pitchFamily="-16" charset="-128"/>
            </a:endParaRPr>
          </a:p>
        </p:txBody>
      </p:sp>
      <p:pic>
        <p:nvPicPr>
          <p:cNvPr id="19460" name="Picture 2" descr="C:\Documents and Settings\altheas\My Documents\My Pictures\mi-hospital-overcrowding-300-cp-757157_mediu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00700" y="3614738"/>
            <a:ext cx="1905000" cy="1076325"/>
          </a:xfrm>
          <a:noFill/>
        </p:spPr>
      </p:pic>
    </p:spTree>
    <p:extLst>
      <p:ext uri="{BB962C8B-B14F-4D97-AF65-F5344CB8AC3E}">
        <p14:creationId xmlns:p14="http://schemas.microsoft.com/office/powerpoint/2010/main" val="38662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sz="3600" smtClean="0"/>
              <a:t>Peers</a:t>
            </a:r>
          </a:p>
        </p:txBody>
      </p:sp>
      <p:sp>
        <p:nvSpPr>
          <p:cNvPr id="20483" name="Content Placeholder 2"/>
          <p:cNvSpPr>
            <a:spLocks noGrp="1"/>
          </p:cNvSpPr>
          <p:nvPr>
            <p:ph sz="half" idx="1"/>
          </p:nvPr>
        </p:nvSpPr>
        <p:spPr/>
        <p:txBody>
          <a:bodyPr/>
          <a:lstStyle/>
          <a:p>
            <a:r>
              <a:rPr smtClean="0"/>
              <a:t>Span of Influence</a:t>
            </a:r>
          </a:p>
          <a:p>
            <a:r>
              <a:rPr smtClean="0"/>
              <a:t>Stress</a:t>
            </a:r>
          </a:p>
          <a:p>
            <a:r>
              <a:rPr smtClean="0"/>
              <a:t>Heavy workload</a:t>
            </a:r>
          </a:p>
          <a:p>
            <a:r>
              <a:rPr smtClean="0"/>
              <a:t>Fatigue and/or Burnout</a:t>
            </a:r>
          </a:p>
          <a:p>
            <a:r>
              <a:rPr smtClean="0"/>
              <a:t>Emotional</a:t>
            </a:r>
          </a:p>
          <a:p>
            <a:r>
              <a:rPr smtClean="0"/>
              <a:t>Exhaustion</a:t>
            </a:r>
          </a:p>
          <a:p>
            <a:r>
              <a:rPr smtClean="0"/>
              <a:t>Abuse of power</a:t>
            </a:r>
          </a:p>
          <a:p>
            <a:endParaRPr smtClean="0"/>
          </a:p>
        </p:txBody>
      </p:sp>
      <p:pic>
        <p:nvPicPr>
          <p:cNvPr id="20484" name="Picture 6" descr="C:\Users\Althea\Pictures\Occupational-Therapists 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724150"/>
            <a:ext cx="3810000" cy="2857500"/>
          </a:xfrm>
          <a:noFill/>
        </p:spPr>
      </p:pic>
      <p:sp>
        <p:nvSpPr>
          <p:cNvPr id="4" name="Slide Number Placeholder 3"/>
          <p:cNvSpPr>
            <a:spLocks noGrp="1"/>
          </p:cNvSpPr>
          <p:nvPr>
            <p:ph type="sldNum" sz="quarter" idx="12"/>
          </p:nvPr>
        </p:nvSpPr>
        <p:spPr/>
        <p:txBody>
          <a:bodyPr/>
          <a:lstStyle/>
          <a:p>
            <a:pPr>
              <a:defRPr/>
            </a:pPr>
            <a:fld id="{A202677F-FEC8-4248-9153-564D665CF0C9}" type="slidenum">
              <a:rPr lang="en-US" smtClean="0">
                <a:solidFill>
                  <a:srgbClr val="FFFFFF">
                    <a:lumMod val="65000"/>
                  </a:srgbClr>
                </a:solidFill>
              </a:rPr>
              <a:pPr>
                <a:defRPr/>
              </a:pPr>
              <a:t>13</a:t>
            </a:fld>
            <a:endParaRPr lang="en-US" dirty="0">
              <a:solidFill>
                <a:srgbClr val="FFFFFF">
                  <a:lumMod val="65000"/>
                </a:srgbClr>
              </a:solidFill>
            </a:endParaRPr>
          </a:p>
        </p:txBody>
      </p:sp>
    </p:spTree>
    <p:extLst>
      <p:ext uri="{BB962C8B-B14F-4D97-AF65-F5344CB8AC3E}">
        <p14:creationId xmlns:p14="http://schemas.microsoft.com/office/powerpoint/2010/main" val="1718565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1295400"/>
            <a:ext cx="7772400" cy="838200"/>
          </a:xfrm>
        </p:spPr>
        <p:txBody>
          <a:bodyPr/>
          <a:lstStyle/>
          <a:p>
            <a:r>
              <a:rPr sz="3600" smtClean="0"/>
              <a:t>Environment</a:t>
            </a:r>
          </a:p>
        </p:txBody>
      </p:sp>
      <p:sp>
        <p:nvSpPr>
          <p:cNvPr id="21507" name="Content Placeholder 2"/>
          <p:cNvSpPr>
            <a:spLocks noGrp="1"/>
          </p:cNvSpPr>
          <p:nvPr>
            <p:ph idx="1"/>
          </p:nvPr>
        </p:nvSpPr>
        <p:spPr>
          <a:xfrm>
            <a:off x="685800" y="1981200"/>
            <a:ext cx="7772400" cy="4876800"/>
          </a:xfrm>
        </p:spPr>
        <p:txBody>
          <a:bodyPr/>
          <a:lstStyle/>
          <a:p>
            <a:r>
              <a:rPr smtClean="0"/>
              <a:t>Lack of support from organization</a:t>
            </a:r>
          </a:p>
          <a:p>
            <a:r>
              <a:rPr smtClean="0"/>
              <a:t>Lack of organizational policies to address violence</a:t>
            </a:r>
          </a:p>
          <a:p>
            <a:r>
              <a:rPr smtClean="0"/>
              <a:t>Culture</a:t>
            </a:r>
          </a:p>
          <a:p>
            <a:r>
              <a:rPr smtClean="0"/>
              <a:t>Lighting</a:t>
            </a:r>
          </a:p>
          <a:p>
            <a:r>
              <a:rPr smtClean="0"/>
              <a:t>Presence of alcohol, drugs</a:t>
            </a:r>
          </a:p>
          <a:p>
            <a:r>
              <a:rPr smtClean="0"/>
              <a:t>Presence of distraught family members, and/or visitors</a:t>
            </a:r>
          </a:p>
          <a:p>
            <a:r>
              <a:rPr smtClean="0"/>
              <a:t>Time of day</a:t>
            </a:r>
          </a:p>
          <a:p>
            <a:r>
              <a:rPr smtClean="0"/>
              <a:t>Visibility of security personnel</a:t>
            </a:r>
          </a:p>
          <a:p>
            <a:r>
              <a:rPr smtClean="0"/>
              <a:t>Insufficient or lack of training around managing hostile behaviour</a:t>
            </a:r>
          </a:p>
          <a:p>
            <a:endParaRPr smtClean="0"/>
          </a:p>
          <a:p>
            <a:endParaRPr smtClean="0"/>
          </a:p>
        </p:txBody>
      </p:sp>
      <p:sp>
        <p:nvSpPr>
          <p:cNvPr id="4" name="Slide Number Placeholder 3"/>
          <p:cNvSpPr>
            <a:spLocks noGrp="1"/>
          </p:cNvSpPr>
          <p:nvPr>
            <p:ph type="sldNum" sz="quarter" idx="12"/>
          </p:nvPr>
        </p:nvSpPr>
        <p:spPr/>
        <p:txBody>
          <a:bodyPr/>
          <a:lstStyle/>
          <a:p>
            <a:pPr>
              <a:defRPr/>
            </a:pPr>
            <a:fld id="{1801564B-2B1D-43AE-BD8B-8292089E1B23}" type="slidenum">
              <a:rPr lang="en-US" smtClean="0">
                <a:solidFill>
                  <a:srgbClr val="FFFFFF">
                    <a:lumMod val="65000"/>
                  </a:srgbClr>
                </a:solidFill>
              </a:rPr>
              <a:pPr>
                <a:defRPr/>
              </a:pPr>
              <a:t>14</a:t>
            </a:fld>
            <a:endParaRPr lang="en-US" dirty="0">
              <a:solidFill>
                <a:srgbClr val="FFFFFF">
                  <a:lumMod val="65000"/>
                </a:srgbClr>
              </a:solidFill>
            </a:endParaRPr>
          </a:p>
        </p:txBody>
      </p:sp>
    </p:spTree>
    <p:extLst>
      <p:ext uri="{BB962C8B-B14F-4D97-AF65-F5344CB8AC3E}">
        <p14:creationId xmlns:p14="http://schemas.microsoft.com/office/powerpoint/2010/main" val="13681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0"/>
            <a:ext cx="8686800" cy="1362075"/>
          </a:xfrm>
        </p:spPr>
        <p:txBody>
          <a:bodyPr rtlCol="0">
            <a:noAutofit/>
          </a:bodyPr>
          <a:lstStyle/>
          <a:p>
            <a:pPr algn="ctr" eaLnBrk="1" fontAlgn="auto" hangingPunct="1">
              <a:spcAft>
                <a:spcPts val="0"/>
              </a:spcAft>
              <a:defRPr/>
            </a:pPr>
            <a:r>
              <a:rPr lang="en-CA" sz="4400" dirty="0" smtClean="0">
                <a:solidFill>
                  <a:schemeClr val="accent5">
                    <a:lumMod val="50000"/>
                  </a:schemeClr>
                </a:solidFill>
              </a:rPr>
              <a:t>Moving towards a healthy environment</a:t>
            </a:r>
            <a:endParaRPr lang="en-CA" sz="4400" dirty="0">
              <a:solidFill>
                <a:schemeClr val="accent5">
                  <a:lumMod val="50000"/>
                </a:schemeClr>
              </a:solidFill>
            </a:endParaRPr>
          </a:p>
        </p:txBody>
      </p:sp>
      <p:pic>
        <p:nvPicPr>
          <p:cNvPr id="22531" name="Content Placeholder 7" descr="01RPNAO_LOGO07_4Ctag[1].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Content Placeholder 14" descr="RNAO_Logo_V_CMYK.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10238"/>
            <a:ext cx="1219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712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smtClean="0"/>
              <a:t>Collaboration</a:t>
            </a:r>
          </a:p>
        </p:txBody>
      </p:sp>
      <p:sp>
        <p:nvSpPr>
          <p:cNvPr id="23555" name="Content Placeholder 5"/>
          <p:cNvSpPr>
            <a:spLocks noGrp="1"/>
          </p:cNvSpPr>
          <p:nvPr>
            <p:ph idx="1"/>
          </p:nvPr>
        </p:nvSpPr>
        <p:spPr/>
        <p:txBody>
          <a:bodyPr/>
          <a:lstStyle/>
          <a:p>
            <a:r>
              <a:rPr smtClean="0"/>
              <a:t>Nurses develop knowledge about the values and behaviours that support team work</a:t>
            </a:r>
          </a:p>
          <a:p>
            <a:r>
              <a:rPr smtClean="0"/>
              <a:t>Nurses contribute to a culture that supports effective team work</a:t>
            </a:r>
          </a:p>
          <a:p>
            <a:r>
              <a:rPr smtClean="0"/>
              <a:t>Working well </a:t>
            </a:r>
            <a:r>
              <a:rPr b="1" smtClean="0"/>
              <a:t>intraprofessionally </a:t>
            </a:r>
            <a:r>
              <a:rPr smtClean="0"/>
              <a:t>contributes to your role as an interprofessional</a:t>
            </a:r>
          </a:p>
        </p:txBody>
      </p:sp>
      <p:sp>
        <p:nvSpPr>
          <p:cNvPr id="4" name="Slide Number Placeholder 3"/>
          <p:cNvSpPr>
            <a:spLocks noGrp="1"/>
          </p:cNvSpPr>
          <p:nvPr>
            <p:ph type="sldNum" sz="quarter" idx="12"/>
          </p:nvPr>
        </p:nvSpPr>
        <p:spPr/>
        <p:txBody>
          <a:bodyPr/>
          <a:lstStyle/>
          <a:p>
            <a:pPr>
              <a:defRPr/>
            </a:pPr>
            <a:fld id="{4DC30D6B-1E75-4A40-9B00-81FE7E46F373}" type="slidenum">
              <a:rPr lang="en-US" smtClean="0">
                <a:solidFill>
                  <a:srgbClr val="FFFFFF">
                    <a:lumMod val="65000"/>
                  </a:srgbClr>
                </a:solidFill>
              </a:rPr>
              <a:pPr>
                <a:defRPr/>
              </a:pPr>
              <a:t>16</a:t>
            </a:fld>
            <a:endParaRPr lang="en-US" dirty="0">
              <a:solidFill>
                <a:srgbClr val="FFFFFF">
                  <a:lumMod val="65000"/>
                </a:srgbClr>
              </a:solidFill>
            </a:endParaRPr>
          </a:p>
        </p:txBody>
      </p:sp>
    </p:spTree>
    <p:extLst>
      <p:ext uri="{BB962C8B-B14F-4D97-AF65-F5344CB8AC3E}">
        <p14:creationId xmlns:p14="http://schemas.microsoft.com/office/powerpoint/2010/main" val="331528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143000"/>
            <a:ext cx="8229600" cy="1066800"/>
          </a:xfrm>
        </p:spPr>
        <p:txBody>
          <a:bodyPr/>
          <a:lstStyle/>
          <a:p>
            <a:r>
              <a:rPr smtClean="0">
                <a:solidFill>
                  <a:srgbClr val="FF6600"/>
                </a:solidFill>
                <a:latin typeface="Calibri" pitchFamily="34" charset="0"/>
              </a:rPr>
              <a:t>Accountability</a:t>
            </a:r>
          </a:p>
        </p:txBody>
      </p:sp>
      <p:sp>
        <p:nvSpPr>
          <p:cNvPr id="24579" name="Rectangle 3"/>
          <p:cNvSpPr>
            <a:spLocks noGrp="1" noChangeArrowheads="1"/>
          </p:cNvSpPr>
          <p:nvPr>
            <p:ph idx="1"/>
          </p:nvPr>
        </p:nvSpPr>
        <p:spPr>
          <a:xfrm>
            <a:off x="0" y="3932238"/>
            <a:ext cx="9144000" cy="2925762"/>
          </a:xfrm>
        </p:spPr>
        <p:txBody>
          <a:bodyPr/>
          <a:lstStyle/>
          <a:p>
            <a:pPr>
              <a:buFontTx/>
              <a:buNone/>
            </a:pPr>
            <a:r>
              <a:rPr sz="3600" smtClean="0">
                <a:solidFill>
                  <a:srgbClr val="7030A0"/>
                </a:solidFill>
              </a:rPr>
              <a:t>	</a:t>
            </a:r>
            <a:endParaRPr sz="2800" b="1" smtClean="0">
              <a:solidFill>
                <a:srgbClr val="7030A0"/>
              </a:solidFill>
            </a:endParaRPr>
          </a:p>
          <a:p>
            <a:pPr>
              <a:buFontTx/>
              <a:buNone/>
            </a:pPr>
            <a:r>
              <a:rPr sz="3600" smtClean="0"/>
              <a:t>	</a:t>
            </a:r>
            <a:r>
              <a:rPr sz="2800" smtClean="0"/>
              <a:t>Responsibility for one’s conduct or the willingness to be answerable for one’s actions.</a:t>
            </a:r>
          </a:p>
          <a:p>
            <a:pPr>
              <a:buFontTx/>
              <a:buNone/>
            </a:pPr>
            <a:r>
              <a:rPr sz="1800" smtClean="0"/>
              <a:t>					</a:t>
            </a:r>
          </a:p>
          <a:p>
            <a:pPr>
              <a:buFontTx/>
              <a:buNone/>
            </a:pPr>
            <a:r>
              <a:rPr sz="1800" smtClean="0"/>
              <a:t>						</a:t>
            </a:r>
            <a:r>
              <a:rPr sz="1400" smtClean="0"/>
              <a:t>Concise Oxford Dictionary, 1982; Bergman, 1981</a:t>
            </a:r>
          </a:p>
          <a:p>
            <a:pPr>
              <a:buFontTx/>
              <a:buNone/>
            </a:pPr>
            <a:endParaRPr sz="3600" smtClean="0"/>
          </a:p>
          <a:p>
            <a:pPr>
              <a:buFontTx/>
              <a:buNone/>
            </a:pPr>
            <a:endParaRPr sz="3600" smtClean="0"/>
          </a:p>
        </p:txBody>
      </p:sp>
      <p:pic>
        <p:nvPicPr>
          <p:cNvPr id="40964" name="Picture 13" descr="MPj04387010000[1]"/>
          <p:cNvPicPr>
            <a:picLocks noChangeAspect="1" noChangeArrowheads="1"/>
          </p:cNvPicPr>
          <p:nvPr/>
        </p:nvPicPr>
        <p:blipFill>
          <a:blip r:embed="rId4" cstate="print"/>
          <a:srcRect/>
          <a:stretch>
            <a:fillRect/>
          </a:stretch>
        </p:blipFill>
        <p:spPr bwMode="auto">
          <a:xfrm>
            <a:off x="2743200" y="2133600"/>
            <a:ext cx="3810000" cy="23368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03688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0063" y="1357313"/>
            <a:ext cx="8229600" cy="785812"/>
          </a:xfrm>
        </p:spPr>
        <p:txBody>
          <a:bodyPr/>
          <a:lstStyle/>
          <a:p>
            <a:pPr eaLnBrk="1" hangingPunct="1"/>
            <a:r>
              <a:rPr sz="3600" smtClean="0">
                <a:solidFill>
                  <a:schemeClr val="tx1"/>
                </a:solidFill>
                <a:latin typeface="Times New Roman" pitchFamily="18" charset="0"/>
                <a:cs typeface="Times New Roman" pitchFamily="18" charset="0"/>
              </a:rPr>
              <a:t>External/System:  Governments</a:t>
            </a:r>
            <a:endParaRPr lang="en-CA" sz="3600" smtClean="0">
              <a:solidFill>
                <a:schemeClr val="tx1"/>
              </a:solidFill>
              <a:latin typeface="Times New Roman" pitchFamily="18" charset="0"/>
              <a:cs typeface="Times New Roman" pitchFamily="18" charset="0"/>
            </a:endParaRPr>
          </a:p>
        </p:txBody>
      </p:sp>
      <p:sp>
        <p:nvSpPr>
          <p:cNvPr id="25603" name="Rectangle 3"/>
          <p:cNvSpPr>
            <a:spLocks noGrp="1" noChangeArrowheads="1"/>
          </p:cNvSpPr>
          <p:nvPr>
            <p:ph idx="1"/>
          </p:nvPr>
        </p:nvSpPr>
        <p:spPr>
          <a:xfrm>
            <a:off x="857250" y="2057400"/>
            <a:ext cx="7215188" cy="4495800"/>
          </a:xfrm>
        </p:spPr>
        <p:txBody>
          <a:bodyPr/>
          <a:lstStyle/>
          <a:p>
            <a:pPr eaLnBrk="1" hangingPunct="1">
              <a:lnSpc>
                <a:spcPct val="90000"/>
              </a:lnSpc>
              <a:spcBef>
                <a:spcPct val="0"/>
              </a:spcBef>
              <a:buClr>
                <a:schemeClr val="bg1"/>
              </a:buClr>
            </a:pPr>
            <a:r>
              <a:rPr lang="en-CA" b="1" smtClean="0">
                <a:latin typeface="Times New Roman" pitchFamily="18" charset="0"/>
                <a:cs typeface="Times New Roman" pitchFamily="18" charset="0"/>
              </a:rPr>
              <a:t>Review and enact legislation (Bill 168)</a:t>
            </a:r>
          </a:p>
          <a:p>
            <a:pPr eaLnBrk="1" hangingPunct="1">
              <a:lnSpc>
                <a:spcPct val="90000"/>
              </a:lnSpc>
              <a:spcBef>
                <a:spcPct val="0"/>
              </a:spcBef>
              <a:buClr>
                <a:schemeClr val="bg1"/>
              </a:buClr>
            </a:pPr>
            <a:endParaRPr lang="en-CA" b="1" smtClean="0">
              <a:latin typeface="Times New Roman" pitchFamily="18" charset="0"/>
              <a:cs typeface="Times New Roman" pitchFamily="18" charset="0"/>
            </a:endParaRPr>
          </a:p>
          <a:p>
            <a:pPr eaLnBrk="1" hangingPunct="1">
              <a:lnSpc>
                <a:spcPct val="90000"/>
              </a:lnSpc>
              <a:spcBef>
                <a:spcPct val="0"/>
              </a:spcBef>
              <a:buClr>
                <a:schemeClr val="bg1"/>
              </a:buClr>
            </a:pPr>
            <a:r>
              <a:rPr lang="en-CA" b="1" smtClean="0">
                <a:latin typeface="Times New Roman" pitchFamily="18" charset="0"/>
                <a:cs typeface="Times New Roman" pitchFamily="18" charset="0"/>
              </a:rPr>
              <a:t>Resources – financial and human</a:t>
            </a:r>
          </a:p>
          <a:p>
            <a:pPr eaLnBrk="1" hangingPunct="1">
              <a:lnSpc>
                <a:spcPct val="90000"/>
              </a:lnSpc>
              <a:spcBef>
                <a:spcPct val="0"/>
              </a:spcBef>
              <a:buClr>
                <a:schemeClr val="bg1"/>
              </a:buClr>
            </a:pPr>
            <a:endParaRPr lang="en-CA" b="1" smtClean="0">
              <a:latin typeface="Times New Roman" pitchFamily="18" charset="0"/>
              <a:cs typeface="Times New Roman" pitchFamily="18" charset="0"/>
            </a:endParaRPr>
          </a:p>
          <a:p>
            <a:pPr eaLnBrk="1" hangingPunct="1">
              <a:lnSpc>
                <a:spcPct val="90000"/>
              </a:lnSpc>
              <a:spcBef>
                <a:spcPct val="0"/>
              </a:spcBef>
              <a:buClr>
                <a:schemeClr val="bg1"/>
              </a:buClr>
            </a:pPr>
            <a:r>
              <a:rPr lang="en-CA" b="1" smtClean="0">
                <a:latin typeface="Times New Roman" pitchFamily="18" charset="0"/>
                <a:cs typeface="Times New Roman" pitchFamily="18" charset="0"/>
              </a:rPr>
              <a:t>Role modeling respectful behaviour</a:t>
            </a:r>
          </a:p>
          <a:p>
            <a:pPr eaLnBrk="1" hangingPunct="1">
              <a:lnSpc>
                <a:spcPct val="90000"/>
              </a:lnSpc>
              <a:spcBef>
                <a:spcPct val="0"/>
              </a:spcBef>
              <a:buClr>
                <a:schemeClr val="bg1"/>
              </a:buClr>
            </a:pPr>
            <a:endParaRPr lang="en-CA" b="1" smtClean="0">
              <a:latin typeface="Times New Roman" pitchFamily="18" charset="0"/>
              <a:cs typeface="Times New Roman" pitchFamily="18" charset="0"/>
            </a:endParaRPr>
          </a:p>
          <a:p>
            <a:pPr eaLnBrk="1" hangingPunct="1">
              <a:lnSpc>
                <a:spcPct val="90000"/>
              </a:lnSpc>
              <a:spcBef>
                <a:spcPct val="0"/>
              </a:spcBef>
              <a:buClr>
                <a:schemeClr val="bg1"/>
              </a:buClr>
            </a:pPr>
            <a:r>
              <a:rPr lang="en-CA" b="1" smtClean="0">
                <a:latin typeface="Times New Roman" pitchFamily="18" charset="0"/>
                <a:cs typeface="Times New Roman" pitchFamily="18" charset="0"/>
              </a:rPr>
              <a:t>Monitoring key indicators</a:t>
            </a:r>
          </a:p>
          <a:p>
            <a:pPr eaLnBrk="1" hangingPunct="1">
              <a:lnSpc>
                <a:spcPct val="90000"/>
              </a:lnSpc>
              <a:spcBef>
                <a:spcPct val="0"/>
              </a:spcBef>
              <a:buClr>
                <a:schemeClr val="bg1"/>
              </a:buClr>
            </a:pPr>
            <a:endParaRPr lang="en-CA" b="1" smtClean="0">
              <a:latin typeface="Times New Roman" pitchFamily="18" charset="0"/>
              <a:cs typeface="Times New Roman" pitchFamily="18" charset="0"/>
            </a:endParaRPr>
          </a:p>
          <a:p>
            <a:pPr eaLnBrk="1" hangingPunct="1">
              <a:lnSpc>
                <a:spcPct val="90000"/>
              </a:lnSpc>
              <a:spcBef>
                <a:spcPct val="0"/>
              </a:spcBef>
              <a:buClr>
                <a:schemeClr val="bg1"/>
              </a:buClr>
            </a:pPr>
            <a:r>
              <a:rPr lang="en-CA" b="1" smtClean="0">
                <a:latin typeface="Times New Roman" pitchFamily="18" charset="0"/>
                <a:cs typeface="Times New Roman" pitchFamily="18" charset="0"/>
              </a:rPr>
              <a:t>Responding to recommendations from coroners’ inquests</a:t>
            </a:r>
          </a:p>
          <a:p>
            <a:pPr eaLnBrk="1" hangingPunct="1">
              <a:lnSpc>
                <a:spcPct val="90000"/>
              </a:lnSpc>
              <a:spcBef>
                <a:spcPct val="0"/>
              </a:spcBef>
              <a:buClr>
                <a:schemeClr val="bg1"/>
              </a:buClr>
            </a:pPr>
            <a:endParaRPr lang="en-CA" b="1" smtClean="0">
              <a:latin typeface="Times New Roman" pitchFamily="18" charset="0"/>
              <a:cs typeface="Times New Roman" pitchFamily="18" charset="0"/>
            </a:endParaRPr>
          </a:p>
          <a:p>
            <a:pPr eaLnBrk="1" hangingPunct="1">
              <a:lnSpc>
                <a:spcPct val="90000"/>
              </a:lnSpc>
              <a:spcBef>
                <a:spcPct val="0"/>
              </a:spcBef>
              <a:buClr>
                <a:schemeClr val="bg1"/>
              </a:buClr>
            </a:pPr>
            <a:r>
              <a:rPr lang="en-CA" b="1" smtClean="0">
                <a:latin typeface="Times New Roman" pitchFamily="18" charset="0"/>
                <a:cs typeface="Times New Roman" pitchFamily="18" charset="0"/>
              </a:rPr>
              <a:t>Funding from multi-sectoral strategies that address root causes of violence</a:t>
            </a:r>
          </a:p>
        </p:txBody>
      </p:sp>
    </p:spTree>
    <p:extLst>
      <p:ext uri="{BB962C8B-B14F-4D97-AF65-F5344CB8AC3E}">
        <p14:creationId xmlns:p14="http://schemas.microsoft.com/office/powerpoint/2010/main" val="3536555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CA" sz="3600" b="1" dirty="0" smtClean="0">
                <a:solidFill>
                  <a:srgbClr val="19758B"/>
                </a:solidFill>
                <a:effectLst>
                  <a:outerShdw blurRad="38100" dist="38100" dir="2700000" algn="tl">
                    <a:srgbClr val="000000">
                      <a:alpha val="43137"/>
                    </a:srgbClr>
                  </a:outerShdw>
                </a:effectLst>
              </a:rPr>
              <a:t>Workplace Violence Legislation in Ontario</a:t>
            </a:r>
            <a:endParaRPr lang="en-US" sz="3600" b="1" dirty="0" smtClean="0">
              <a:solidFill>
                <a:srgbClr val="19758B"/>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06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rtlCol="0">
            <a:normAutofit/>
          </a:bodyPr>
          <a:lstStyle/>
          <a:p>
            <a:pPr eaLnBrk="1" fontAlgn="auto" hangingPunct="1">
              <a:spcAft>
                <a:spcPts val="0"/>
              </a:spcAft>
              <a:defRPr/>
            </a:pPr>
            <a:r>
              <a:rPr sz="4800" b="1" dirty="0" smtClean="0">
                <a:solidFill>
                  <a:schemeClr val="accent5">
                    <a:lumMod val="50000"/>
                  </a:schemeClr>
                </a:solidFill>
              </a:rPr>
              <a:t>Overview</a:t>
            </a:r>
          </a:p>
        </p:txBody>
      </p:sp>
      <p:sp>
        <p:nvSpPr>
          <p:cNvPr id="6147" name="Content Placeholder 3"/>
          <p:cNvSpPr>
            <a:spLocks noGrp="1"/>
          </p:cNvSpPr>
          <p:nvPr>
            <p:ph idx="1"/>
          </p:nvPr>
        </p:nvSpPr>
        <p:spPr>
          <a:xfrm>
            <a:off x="609600" y="1295400"/>
            <a:ext cx="7924800" cy="4495800"/>
          </a:xfrm>
        </p:spPr>
        <p:txBody>
          <a:bodyPr rtlCol="0">
            <a:normAutofit fontScale="85000" lnSpcReduction="10000"/>
          </a:bodyPr>
          <a:lstStyle/>
          <a:p>
            <a:pPr eaLnBrk="1" fontAlgn="auto" hangingPunct="1">
              <a:spcAft>
                <a:spcPts val="0"/>
              </a:spcAft>
              <a:buFont typeface="Arial" pitchFamily="34" charset="0"/>
              <a:buChar char="•"/>
              <a:defRPr/>
            </a:pPr>
            <a:r>
              <a:rPr dirty="0" smtClean="0">
                <a:solidFill>
                  <a:schemeClr val="accent5">
                    <a:lumMod val="50000"/>
                  </a:schemeClr>
                </a:solidFill>
              </a:rPr>
              <a:t>Background of workplace violence in healthcare</a:t>
            </a:r>
            <a:endParaRPr lang="en-CA" dirty="0" smtClean="0">
              <a:solidFill>
                <a:schemeClr val="accent5">
                  <a:lumMod val="50000"/>
                </a:schemeClr>
              </a:solidFill>
            </a:endParaRPr>
          </a:p>
          <a:p>
            <a:pPr eaLnBrk="1" fontAlgn="auto" hangingPunct="1">
              <a:spcAft>
                <a:spcPts val="0"/>
              </a:spcAft>
              <a:buFont typeface="Arial" pitchFamily="34" charset="0"/>
              <a:buChar char="•"/>
              <a:defRPr/>
            </a:pPr>
            <a:endParaRPr sz="1300" dirty="0" smtClean="0">
              <a:solidFill>
                <a:schemeClr val="accent5">
                  <a:lumMod val="50000"/>
                </a:schemeClr>
              </a:solidFill>
            </a:endParaRPr>
          </a:p>
          <a:p>
            <a:pPr eaLnBrk="1" fontAlgn="auto" hangingPunct="1">
              <a:spcAft>
                <a:spcPts val="0"/>
              </a:spcAft>
              <a:buFont typeface="Arial" pitchFamily="34" charset="0"/>
              <a:buChar char="•"/>
              <a:defRPr/>
            </a:pPr>
            <a:r>
              <a:rPr dirty="0" smtClean="0">
                <a:solidFill>
                  <a:schemeClr val="accent5">
                    <a:lumMod val="50000"/>
                  </a:schemeClr>
                </a:solidFill>
              </a:rPr>
              <a:t>What constitutes workplace violence</a:t>
            </a:r>
            <a:endParaRPr lang="en-CA" dirty="0" smtClean="0">
              <a:solidFill>
                <a:schemeClr val="accent5">
                  <a:lumMod val="50000"/>
                </a:schemeClr>
              </a:solidFill>
            </a:endParaRPr>
          </a:p>
          <a:p>
            <a:pPr eaLnBrk="1" fontAlgn="auto" hangingPunct="1">
              <a:spcAft>
                <a:spcPts val="0"/>
              </a:spcAft>
              <a:buFont typeface="Arial" pitchFamily="34" charset="0"/>
              <a:buChar char="•"/>
              <a:defRPr/>
            </a:pPr>
            <a:endParaRPr sz="1300" dirty="0" smtClean="0">
              <a:solidFill>
                <a:schemeClr val="accent5">
                  <a:lumMod val="50000"/>
                </a:schemeClr>
              </a:solidFill>
            </a:endParaRPr>
          </a:p>
          <a:p>
            <a:pPr eaLnBrk="1" fontAlgn="auto" hangingPunct="1">
              <a:spcAft>
                <a:spcPts val="0"/>
              </a:spcAft>
              <a:buFont typeface="Arial" pitchFamily="34" charset="0"/>
              <a:buChar char="•"/>
              <a:defRPr/>
            </a:pPr>
            <a:r>
              <a:rPr dirty="0" smtClean="0">
                <a:solidFill>
                  <a:schemeClr val="accent5">
                    <a:lumMod val="50000"/>
                  </a:schemeClr>
                </a:solidFill>
              </a:rPr>
              <a:t>What constitutes bullying/intimidation</a:t>
            </a:r>
            <a:endParaRPr lang="en-CA" dirty="0" smtClean="0">
              <a:solidFill>
                <a:schemeClr val="accent5">
                  <a:lumMod val="50000"/>
                </a:schemeClr>
              </a:solidFill>
            </a:endParaRPr>
          </a:p>
          <a:p>
            <a:pPr eaLnBrk="1" fontAlgn="auto" hangingPunct="1">
              <a:spcAft>
                <a:spcPts val="0"/>
              </a:spcAft>
              <a:buFont typeface="Arial" pitchFamily="34" charset="0"/>
              <a:buChar char="•"/>
              <a:defRPr/>
            </a:pPr>
            <a:endParaRPr sz="1400" dirty="0" smtClean="0">
              <a:solidFill>
                <a:schemeClr val="accent5">
                  <a:lumMod val="50000"/>
                </a:schemeClr>
              </a:solidFill>
            </a:endParaRPr>
          </a:p>
          <a:p>
            <a:pPr eaLnBrk="1" fontAlgn="auto" hangingPunct="1">
              <a:spcAft>
                <a:spcPts val="0"/>
              </a:spcAft>
              <a:buFont typeface="Arial" pitchFamily="34" charset="0"/>
              <a:buChar char="•"/>
              <a:defRPr/>
            </a:pPr>
            <a:r>
              <a:rPr dirty="0" smtClean="0">
                <a:solidFill>
                  <a:schemeClr val="accent5">
                    <a:lumMod val="50000"/>
                  </a:schemeClr>
                </a:solidFill>
              </a:rPr>
              <a:t>How intra-professional teams can work together</a:t>
            </a:r>
            <a:endParaRPr lang="en-CA" dirty="0" smtClean="0">
              <a:solidFill>
                <a:schemeClr val="accent5">
                  <a:lumMod val="50000"/>
                </a:schemeClr>
              </a:solidFill>
            </a:endParaRPr>
          </a:p>
          <a:p>
            <a:pPr eaLnBrk="1" fontAlgn="auto" hangingPunct="1">
              <a:spcAft>
                <a:spcPts val="0"/>
              </a:spcAft>
              <a:buFont typeface="Arial" pitchFamily="34" charset="0"/>
              <a:buChar char="•"/>
              <a:defRPr/>
            </a:pPr>
            <a:endParaRPr sz="1400" dirty="0" smtClean="0">
              <a:solidFill>
                <a:schemeClr val="accent5">
                  <a:lumMod val="50000"/>
                </a:schemeClr>
              </a:solidFill>
            </a:endParaRPr>
          </a:p>
          <a:p>
            <a:pPr eaLnBrk="1" fontAlgn="auto" hangingPunct="1">
              <a:spcAft>
                <a:spcPts val="0"/>
              </a:spcAft>
              <a:buFont typeface="Arial" pitchFamily="34" charset="0"/>
              <a:buChar char="•"/>
              <a:defRPr/>
            </a:pPr>
            <a:r>
              <a:rPr dirty="0" smtClean="0">
                <a:solidFill>
                  <a:schemeClr val="accent5">
                    <a:lumMod val="50000"/>
                  </a:schemeClr>
                </a:solidFill>
              </a:rPr>
              <a:t>Resources to address conflict/violence</a:t>
            </a:r>
          </a:p>
          <a:p>
            <a:pPr lvl="3" eaLnBrk="1" fontAlgn="auto" hangingPunct="1">
              <a:spcAft>
                <a:spcPts val="0"/>
              </a:spcAft>
              <a:buFont typeface="Arial" pitchFamily="34" charset="0"/>
              <a:buChar char="–"/>
              <a:defRPr/>
            </a:pPr>
            <a:r>
              <a:rPr lang="en-US" sz="2200" dirty="0" smtClean="0">
                <a:solidFill>
                  <a:schemeClr val="accent5">
                    <a:lumMod val="50000"/>
                  </a:schemeClr>
                </a:solidFill>
              </a:rPr>
              <a:t>E-Learning</a:t>
            </a:r>
          </a:p>
          <a:p>
            <a:pPr lvl="3" eaLnBrk="1" fontAlgn="auto" hangingPunct="1">
              <a:spcAft>
                <a:spcPts val="0"/>
              </a:spcAft>
              <a:buFont typeface="Arial" pitchFamily="34" charset="0"/>
              <a:buChar char="–"/>
              <a:defRPr/>
            </a:pPr>
            <a:r>
              <a:rPr lang="en-US" sz="2200" dirty="0" smtClean="0">
                <a:solidFill>
                  <a:schemeClr val="accent5">
                    <a:lumMod val="50000"/>
                  </a:schemeClr>
                </a:solidFill>
              </a:rPr>
              <a:t>Collaborative BPG</a:t>
            </a:r>
          </a:p>
          <a:p>
            <a:pPr lvl="3" eaLnBrk="1" fontAlgn="auto" hangingPunct="1">
              <a:spcAft>
                <a:spcPts val="0"/>
              </a:spcAft>
              <a:buFont typeface="Arial" pitchFamily="34" charset="0"/>
              <a:buChar char="–"/>
              <a:defRPr/>
            </a:pPr>
            <a:r>
              <a:rPr lang="en-US" sz="2200" dirty="0" smtClean="0">
                <a:solidFill>
                  <a:schemeClr val="accent5">
                    <a:lumMod val="50000"/>
                  </a:schemeClr>
                </a:solidFill>
              </a:rPr>
              <a:t>Preventing and Managing Violence BPG</a:t>
            </a:r>
            <a:r>
              <a:rPr lang="en-US" sz="2200" dirty="0" smtClean="0"/>
              <a:t/>
            </a:r>
            <a:br>
              <a:rPr lang="en-US" sz="2200" dirty="0" smtClean="0"/>
            </a:br>
            <a:endParaRPr lang="en-US" sz="2200" dirty="0" smtClean="0"/>
          </a:p>
        </p:txBody>
      </p:sp>
      <p:pic>
        <p:nvPicPr>
          <p:cNvPr id="9220" name="Content Placeholder 7" descr="01RPNAO_LOGO07_4Ctag[1].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ontent Placeholder 14" descr="RNAO_Logo_V_CMYK.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5710238"/>
            <a:ext cx="1219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17116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904875"/>
            <a:ext cx="8229600" cy="1371600"/>
          </a:xfrm>
        </p:spPr>
        <p:txBody>
          <a:bodyPr/>
          <a:lstStyle/>
          <a:p>
            <a:pPr eaLnBrk="1" hangingPunct="1"/>
            <a:r>
              <a:rPr smtClean="0">
                <a:solidFill>
                  <a:schemeClr val="tx1"/>
                </a:solidFill>
                <a:latin typeface="Times New Roman" pitchFamily="18" charset="0"/>
                <a:cs typeface="Times New Roman" pitchFamily="18" charset="0"/>
              </a:rPr>
              <a:t>External/System</a:t>
            </a:r>
            <a:endParaRPr lang="en-CA" smtClean="0">
              <a:solidFill>
                <a:schemeClr val="tx1"/>
              </a:solidFill>
              <a:latin typeface="Times New Roman" pitchFamily="18" charset="0"/>
              <a:cs typeface="Times New Roman" pitchFamily="18" charset="0"/>
            </a:endParaRPr>
          </a:p>
        </p:txBody>
      </p:sp>
      <p:sp>
        <p:nvSpPr>
          <p:cNvPr id="27651" name="Rectangle 3"/>
          <p:cNvSpPr>
            <a:spLocks noGrp="1" noChangeArrowheads="1"/>
          </p:cNvSpPr>
          <p:nvPr>
            <p:ph idx="1"/>
          </p:nvPr>
        </p:nvSpPr>
        <p:spPr>
          <a:xfrm>
            <a:off x="685800" y="1905000"/>
            <a:ext cx="7772400" cy="4953000"/>
          </a:xfrm>
        </p:spPr>
        <p:txBody>
          <a:bodyPr/>
          <a:lstStyle/>
          <a:p>
            <a:pPr eaLnBrk="1" hangingPunct="1">
              <a:lnSpc>
                <a:spcPct val="80000"/>
              </a:lnSpc>
              <a:buFont typeface="Wingdings" pitchFamily="2" charset="2"/>
              <a:buNone/>
            </a:pPr>
            <a:r>
              <a:rPr b="1" smtClean="0">
                <a:latin typeface="Times New Roman" pitchFamily="18" charset="0"/>
                <a:cs typeface="Times New Roman" pitchFamily="18" charset="0"/>
              </a:rPr>
              <a:t>Accreditation</a:t>
            </a:r>
          </a:p>
          <a:p>
            <a:pPr eaLnBrk="1" hangingPunct="1">
              <a:lnSpc>
                <a:spcPct val="80000"/>
              </a:lnSpc>
              <a:buFont typeface="Wingdings" pitchFamily="2" charset="2"/>
              <a:buNone/>
            </a:pPr>
            <a:endParaRPr lang="en-CA" smtClean="0">
              <a:latin typeface="Times New Roman" pitchFamily="18" charset="0"/>
              <a:cs typeface="Times New Roman" pitchFamily="18" charset="0"/>
            </a:endParaRPr>
          </a:p>
          <a:p>
            <a:pPr eaLnBrk="1" hangingPunct="1">
              <a:lnSpc>
                <a:spcPct val="80000"/>
              </a:lnSpc>
              <a:buClr>
                <a:schemeClr val="bg1"/>
              </a:buClr>
            </a:pPr>
            <a:r>
              <a:rPr smtClean="0">
                <a:latin typeface="Times New Roman" pitchFamily="18" charset="0"/>
                <a:cs typeface="Times New Roman" pitchFamily="18" charset="0"/>
              </a:rPr>
              <a:t>Standards that support violence free workplaces</a:t>
            </a:r>
          </a:p>
          <a:p>
            <a:pPr eaLnBrk="1" hangingPunct="1">
              <a:lnSpc>
                <a:spcPct val="80000"/>
              </a:lnSpc>
              <a:buClr>
                <a:schemeClr val="bg1"/>
              </a:buClr>
            </a:pPr>
            <a:endParaRPr smtClean="0">
              <a:latin typeface="Times New Roman" pitchFamily="18" charset="0"/>
              <a:cs typeface="Times New Roman" pitchFamily="18" charset="0"/>
            </a:endParaRPr>
          </a:p>
          <a:p>
            <a:pPr eaLnBrk="1" hangingPunct="1">
              <a:spcBef>
                <a:spcPct val="0"/>
              </a:spcBef>
              <a:buFont typeface="Wingdings" pitchFamily="2" charset="2"/>
              <a:buNone/>
            </a:pPr>
            <a:r>
              <a:rPr b="1" smtClean="0">
                <a:latin typeface="Times New Roman" pitchFamily="18" charset="0"/>
                <a:cs typeface="Times New Roman" pitchFamily="18" charset="0"/>
              </a:rPr>
              <a:t>Education</a:t>
            </a:r>
          </a:p>
          <a:p>
            <a:pPr eaLnBrk="1" hangingPunct="1">
              <a:spcBef>
                <a:spcPct val="0"/>
              </a:spcBef>
              <a:buClr>
                <a:schemeClr val="bg1"/>
              </a:buClr>
            </a:pPr>
            <a:r>
              <a:rPr lang="en-CA" smtClean="0">
                <a:latin typeface="Times New Roman" pitchFamily="18" charset="0"/>
                <a:cs typeface="Times New Roman" pitchFamily="18" charset="0"/>
              </a:rPr>
              <a:t>Education for all healthcare professionals that includes skills, communication strategies, reporting methods, policies and procedures</a:t>
            </a:r>
          </a:p>
          <a:p>
            <a:pPr eaLnBrk="1" hangingPunct="1">
              <a:spcBef>
                <a:spcPct val="0"/>
              </a:spcBef>
              <a:buClr>
                <a:schemeClr val="bg1"/>
              </a:buClr>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Recognition of intended and unintended forms of incivility, violence and aggression can reproduce and escalate violent behaviours </a:t>
            </a:r>
          </a:p>
          <a:p>
            <a:pPr eaLnBrk="1" hangingPunct="1">
              <a:lnSpc>
                <a:spcPct val="80000"/>
              </a:lnSpc>
              <a:buClr>
                <a:schemeClr val="bg1"/>
              </a:buClr>
            </a:pPr>
            <a:endParaRPr sz="1600" smtClean="0">
              <a:latin typeface="Times New Roman" pitchFamily="18" charset="0"/>
              <a:cs typeface="Times New Roman" pitchFamily="18" charset="0"/>
            </a:endParaRPr>
          </a:p>
          <a:p>
            <a:pPr eaLnBrk="1" hangingPunct="1">
              <a:lnSpc>
                <a:spcPct val="80000"/>
              </a:lnSpc>
              <a:buClr>
                <a:schemeClr val="bg1"/>
              </a:buClr>
            </a:pPr>
            <a:endParaRPr lang="en-CA" sz="1600" smtClean="0">
              <a:latin typeface="Times New Roman" pitchFamily="18" charset="0"/>
              <a:cs typeface="Times New Roman" pitchFamily="18" charset="0"/>
            </a:endParaRPr>
          </a:p>
        </p:txBody>
      </p:sp>
    </p:spTree>
    <p:extLst>
      <p:ext uri="{BB962C8B-B14F-4D97-AF65-F5344CB8AC3E}">
        <p14:creationId xmlns:p14="http://schemas.microsoft.com/office/powerpoint/2010/main" val="1868078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457200" y="0"/>
            <a:ext cx="8229600" cy="1143000"/>
          </a:xfrm>
        </p:spPr>
        <p:txBody>
          <a:bodyPr/>
          <a:lstStyle/>
          <a:p>
            <a:pPr eaLnBrk="1" hangingPunct="1">
              <a:defRPr/>
            </a:pPr>
            <a:r>
              <a:rPr lang="en-CA" b="1" dirty="0" smtClean="0">
                <a:solidFill>
                  <a:srgbClr val="19758B"/>
                </a:solidFill>
                <a:effectLst>
                  <a:outerShdw blurRad="38100" dist="38100" dir="2700000" algn="tl">
                    <a:srgbClr val="000000">
                      <a:alpha val="43137"/>
                    </a:srgbClr>
                  </a:outerShdw>
                </a:effectLst>
              </a:rPr>
              <a:t>The Need for Education</a:t>
            </a:r>
            <a:endParaRPr lang="en-US" b="1" dirty="0" smtClean="0">
              <a:solidFill>
                <a:srgbClr val="19758B"/>
              </a:solidFill>
              <a:effectLst>
                <a:outerShdw blurRad="38100" dist="38100" dir="2700000" algn="tl">
                  <a:srgbClr val="000000">
                    <a:alpha val="43137"/>
                  </a:srgbClr>
                </a:outerShdw>
              </a:effectLst>
            </a:endParaRPr>
          </a:p>
        </p:txBody>
      </p:sp>
      <p:sp>
        <p:nvSpPr>
          <p:cNvPr id="28675" name="Content Placeholder 5"/>
          <p:cNvSpPr>
            <a:spLocks noGrp="1"/>
          </p:cNvSpPr>
          <p:nvPr>
            <p:ph idx="1"/>
          </p:nvPr>
        </p:nvSpPr>
        <p:spPr>
          <a:xfrm>
            <a:off x="609600" y="1600200"/>
            <a:ext cx="8001000" cy="4297363"/>
          </a:xfrm>
        </p:spPr>
        <p:txBody>
          <a:bodyPr/>
          <a:lstStyle/>
          <a:p>
            <a:pPr indent="0" eaLnBrk="1" hangingPunct="1">
              <a:buFont typeface="Arial" charset="0"/>
              <a:buNone/>
            </a:pPr>
            <a:r>
              <a:rPr lang="en-CA" smtClean="0">
                <a:solidFill>
                  <a:srgbClr val="19758B"/>
                </a:solidFill>
              </a:rPr>
              <a:t>Quality care is dependent on the safety and health of our care providers</a:t>
            </a:r>
          </a:p>
          <a:p>
            <a:pPr indent="0" eaLnBrk="1" hangingPunct="1">
              <a:spcBef>
                <a:spcPts val="1200"/>
              </a:spcBef>
              <a:buFont typeface="Arial" charset="0"/>
              <a:buNone/>
            </a:pPr>
            <a:r>
              <a:rPr lang="en-CA" sz="1600" i="1" smtClean="0">
                <a:solidFill>
                  <a:srgbClr val="19758B"/>
                </a:solidFill>
              </a:rPr>
              <a:t>Source</a:t>
            </a:r>
            <a:r>
              <a:rPr lang="en-CA" sz="1600" smtClean="0">
                <a:solidFill>
                  <a:srgbClr val="19758B"/>
                </a:solidFill>
              </a:rPr>
              <a:t>: Boucher, Sikorski, &amp; Nichol (2009)</a:t>
            </a:r>
          </a:p>
          <a:p>
            <a:pPr indent="0" eaLnBrk="1" hangingPunct="1"/>
            <a:endParaRPr lang="en-CA" sz="1800" smtClean="0">
              <a:solidFill>
                <a:srgbClr val="19758B"/>
              </a:solidFill>
            </a:endParaRPr>
          </a:p>
          <a:p>
            <a:pPr indent="0" eaLnBrk="1" hangingPunct="1">
              <a:buFont typeface="Arial" charset="0"/>
              <a:buNone/>
            </a:pPr>
            <a:r>
              <a:rPr lang="en-CA" smtClean="0">
                <a:solidFill>
                  <a:srgbClr val="19758B"/>
                </a:solidFill>
              </a:rPr>
              <a:t>A general lack of adequate training  and administrative supports are factors contributing to workplace violence</a:t>
            </a:r>
          </a:p>
          <a:p>
            <a:pPr indent="0" eaLnBrk="1" hangingPunct="1">
              <a:spcBef>
                <a:spcPts val="1200"/>
              </a:spcBef>
              <a:buFont typeface="Arial" charset="0"/>
              <a:buNone/>
            </a:pPr>
            <a:r>
              <a:rPr lang="en-CA" sz="1600" i="1" smtClean="0">
                <a:solidFill>
                  <a:srgbClr val="19758B"/>
                </a:solidFill>
              </a:rPr>
              <a:t>Sources</a:t>
            </a:r>
            <a:r>
              <a:rPr lang="en-CA" sz="1600" smtClean="0">
                <a:solidFill>
                  <a:srgbClr val="19758B"/>
                </a:solidFill>
              </a:rPr>
              <a:t>: Lanza &amp; Kane (1995); Lipscomb &amp; Love (1992/1996)</a:t>
            </a:r>
          </a:p>
          <a:p>
            <a:pPr indent="0" eaLnBrk="1" hangingPunct="1"/>
            <a:endParaRPr lang="en-CA" smtClean="0">
              <a:solidFill>
                <a:srgbClr val="19758B"/>
              </a:solidFill>
            </a:endParaRPr>
          </a:p>
        </p:txBody>
      </p:sp>
    </p:spTree>
    <p:extLst>
      <p:ext uri="{BB962C8B-B14F-4D97-AF65-F5344CB8AC3E}">
        <p14:creationId xmlns:p14="http://schemas.microsoft.com/office/powerpoint/2010/main" val="469024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71625"/>
            <a:ext cx="9144000" cy="1023938"/>
          </a:xfrm>
        </p:spPr>
        <p:txBody>
          <a:bodyPr/>
          <a:lstStyle/>
          <a:p>
            <a:pPr eaLnBrk="1" hangingPunct="1">
              <a:lnSpc>
                <a:spcPct val="80000"/>
              </a:lnSpc>
            </a:pPr>
            <a:r>
              <a:rPr sz="3600" smtClean="0">
                <a:solidFill>
                  <a:schemeClr val="tx1"/>
                </a:solidFill>
                <a:latin typeface="Times New Roman" pitchFamily="18" charset="0"/>
                <a:cs typeface="Times New Roman" pitchFamily="18" charset="0"/>
              </a:rPr>
              <a:t>External/System:  Professional/Regulatory</a:t>
            </a:r>
            <a:endParaRPr lang="en-CA" sz="3600" smtClean="0">
              <a:solidFill>
                <a:schemeClr val="tx1"/>
              </a:solidFill>
              <a:latin typeface="Times New Roman" pitchFamily="18" charset="0"/>
              <a:cs typeface="Times New Roman" pitchFamily="18" charset="0"/>
            </a:endParaRPr>
          </a:p>
        </p:txBody>
      </p:sp>
      <p:sp>
        <p:nvSpPr>
          <p:cNvPr id="18435" name="Rectangle 3"/>
          <p:cNvSpPr>
            <a:spLocks noGrp="1" noChangeArrowheads="1"/>
          </p:cNvSpPr>
          <p:nvPr>
            <p:ph idx="1"/>
          </p:nvPr>
        </p:nvSpPr>
        <p:spPr>
          <a:xfrm>
            <a:off x="1428750" y="2857500"/>
            <a:ext cx="7229475" cy="2000250"/>
          </a:xfrm>
        </p:spPr>
        <p:txBody>
          <a:bodyPr/>
          <a:lstStyle/>
          <a:p>
            <a:pPr eaLnBrk="1" hangingPunct="1">
              <a:lnSpc>
                <a:spcPct val="90000"/>
              </a:lnSpc>
              <a:spcBef>
                <a:spcPts val="0"/>
              </a:spcBef>
              <a:buFont typeface="Wingdings" pitchFamily="2" charset="2"/>
              <a:buNone/>
              <a:defRPr/>
            </a:pPr>
            <a:endParaRPr lang="en-CA" sz="200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16" charset="-128"/>
              <a:cs typeface="Times New Roman" pitchFamily="18" charset="0"/>
            </a:endParaRPr>
          </a:p>
          <a:p>
            <a:pPr eaLnBrk="1" hangingPunct="1">
              <a:lnSpc>
                <a:spcPct val="90000"/>
              </a:lnSpc>
              <a:spcBef>
                <a:spcPts val="0"/>
              </a:spcBef>
              <a:buClr>
                <a:schemeClr val="bg1"/>
              </a:buClr>
              <a:defRPr/>
            </a:pPr>
            <a:r>
              <a:rPr lang="en-CA" sz="2800" smtClean="0">
                <a:latin typeface="Times New Roman" pitchFamily="18" charset="0"/>
                <a:ea typeface="ＭＳ Ｐゴシック" pitchFamily="-16" charset="-128"/>
                <a:cs typeface="Times New Roman" pitchFamily="18" charset="0"/>
              </a:rPr>
              <a:t>Role model</a:t>
            </a:r>
          </a:p>
          <a:p>
            <a:pPr eaLnBrk="1" hangingPunct="1">
              <a:lnSpc>
                <a:spcPct val="90000"/>
              </a:lnSpc>
              <a:spcBef>
                <a:spcPts val="0"/>
              </a:spcBef>
              <a:buClr>
                <a:schemeClr val="bg1"/>
              </a:buClr>
              <a:defRPr/>
            </a:pPr>
            <a:endParaRPr lang="en-CA" sz="2800" smtClean="0">
              <a:latin typeface="Times New Roman" pitchFamily="18" charset="0"/>
              <a:ea typeface="ＭＳ Ｐゴシック" pitchFamily="-16" charset="-128"/>
              <a:cs typeface="Times New Roman" pitchFamily="18" charset="0"/>
            </a:endParaRPr>
          </a:p>
          <a:p>
            <a:pPr eaLnBrk="1" hangingPunct="1">
              <a:lnSpc>
                <a:spcPct val="90000"/>
              </a:lnSpc>
              <a:spcBef>
                <a:spcPts val="0"/>
              </a:spcBef>
              <a:buClr>
                <a:schemeClr val="bg1"/>
              </a:buClr>
              <a:defRPr/>
            </a:pPr>
            <a:r>
              <a:rPr lang="en-CA" sz="2800" smtClean="0">
                <a:latin typeface="Times New Roman" pitchFamily="18" charset="0"/>
                <a:ea typeface="ＭＳ Ｐゴシック" pitchFamily="-16" charset="-128"/>
                <a:cs typeface="Times New Roman" pitchFamily="18" charset="0"/>
              </a:rPr>
              <a:t>Outreach programs</a:t>
            </a:r>
          </a:p>
          <a:p>
            <a:pPr eaLnBrk="1" hangingPunct="1">
              <a:lnSpc>
                <a:spcPct val="90000"/>
              </a:lnSpc>
              <a:spcBef>
                <a:spcPts val="0"/>
              </a:spcBef>
              <a:buClr>
                <a:schemeClr val="bg1"/>
              </a:buClr>
              <a:defRPr/>
            </a:pPr>
            <a:endParaRPr lang="en-CA" sz="2800" smtClean="0">
              <a:latin typeface="Times New Roman" pitchFamily="18" charset="0"/>
              <a:ea typeface="ＭＳ Ｐゴシック" pitchFamily="-16" charset="-128"/>
              <a:cs typeface="Times New Roman" pitchFamily="18" charset="0"/>
            </a:endParaRPr>
          </a:p>
          <a:p>
            <a:pPr eaLnBrk="1" hangingPunct="1">
              <a:lnSpc>
                <a:spcPct val="90000"/>
              </a:lnSpc>
              <a:spcBef>
                <a:spcPts val="0"/>
              </a:spcBef>
              <a:buClr>
                <a:schemeClr val="bg1"/>
              </a:buClr>
              <a:defRPr/>
            </a:pPr>
            <a:r>
              <a:rPr lang="en-CA" sz="2800" smtClean="0">
                <a:latin typeface="Times New Roman" pitchFamily="18" charset="0"/>
                <a:ea typeface="ＭＳ Ｐゴシック" pitchFamily="-16" charset="-128"/>
                <a:cs typeface="Times New Roman" pitchFamily="18" charset="0"/>
              </a:rPr>
              <a:t>Policies, standards, guidelines and educational materials</a:t>
            </a:r>
          </a:p>
          <a:p>
            <a:pPr eaLnBrk="1" hangingPunct="1">
              <a:lnSpc>
                <a:spcPct val="90000"/>
              </a:lnSpc>
              <a:spcBef>
                <a:spcPts val="0"/>
              </a:spcBef>
              <a:buFont typeface="Wingdings" pitchFamily="2" charset="2"/>
              <a:buNone/>
              <a:defRPr/>
            </a:pPr>
            <a:endParaRPr lang="en-CA" sz="280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16" charset="-128"/>
              <a:cs typeface="Times New Roman" pitchFamily="18" charset="0"/>
            </a:endParaRPr>
          </a:p>
          <a:p>
            <a:pPr eaLnBrk="1" hangingPunct="1">
              <a:lnSpc>
                <a:spcPct val="90000"/>
              </a:lnSpc>
              <a:spcBef>
                <a:spcPts val="0"/>
              </a:spcBef>
              <a:buFont typeface="Wingdings" pitchFamily="2" charset="2"/>
              <a:buNone/>
              <a:defRPr/>
            </a:pPr>
            <a:endParaRPr lang="en-CA" sz="200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16" charset="-128"/>
              <a:cs typeface="Times New Roman" pitchFamily="18" charset="0"/>
            </a:endParaRPr>
          </a:p>
          <a:p>
            <a:pPr eaLnBrk="1" hangingPunct="1">
              <a:lnSpc>
                <a:spcPct val="90000"/>
              </a:lnSpc>
              <a:spcBef>
                <a:spcPts val="0"/>
              </a:spcBef>
              <a:buFont typeface="Wingdings" pitchFamily="2" charset="2"/>
              <a:buNone/>
              <a:defRPr/>
            </a:pPr>
            <a:endParaRPr lang="en-CA" sz="200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16" charset="-128"/>
              <a:cs typeface="Times New Roman" pitchFamily="18" charset="0"/>
            </a:endParaRPr>
          </a:p>
        </p:txBody>
      </p:sp>
    </p:spTree>
    <p:extLst>
      <p:ext uri="{BB962C8B-B14F-4D97-AF65-F5344CB8AC3E}">
        <p14:creationId xmlns:p14="http://schemas.microsoft.com/office/powerpoint/2010/main" val="2989624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1143000"/>
          </a:xfrm>
          <a:noFill/>
        </p:spPr>
        <p:txBody>
          <a:bodyPr anchor="t"/>
          <a:lstStyle/>
          <a:p>
            <a:r>
              <a:rPr sz="2400" smtClean="0">
                <a:solidFill>
                  <a:srgbClr val="FFFFFF"/>
                </a:solidFill>
              </a:rPr>
              <a:t/>
            </a:r>
            <a:br>
              <a:rPr sz="2400" smtClean="0">
                <a:solidFill>
                  <a:srgbClr val="FFFFFF"/>
                </a:solidFill>
              </a:rPr>
            </a:br>
            <a:r>
              <a:rPr sz="2400" smtClean="0">
                <a:solidFill>
                  <a:srgbClr val="FFFFFF"/>
                </a:solidFill>
              </a:rPr>
              <a:t/>
            </a:r>
            <a:br>
              <a:rPr sz="2400" smtClean="0">
                <a:solidFill>
                  <a:srgbClr val="FFFFFF"/>
                </a:solidFill>
              </a:rPr>
            </a:br>
            <a:r>
              <a:rPr sz="2400" smtClean="0">
                <a:solidFill>
                  <a:srgbClr val="FFFFFF"/>
                </a:solidFill>
              </a:rPr>
              <a:t/>
            </a:r>
            <a:br>
              <a:rPr sz="2400" smtClean="0">
                <a:solidFill>
                  <a:srgbClr val="FFFFFF"/>
                </a:solidFill>
              </a:rPr>
            </a:br>
            <a:r>
              <a:rPr sz="3600" smtClean="0"/>
              <a:t>Educational Systems Recommendations</a:t>
            </a:r>
            <a:br>
              <a:rPr sz="3600" smtClean="0"/>
            </a:br>
            <a:endParaRPr sz="3600" smtClean="0"/>
          </a:p>
        </p:txBody>
      </p:sp>
      <p:sp>
        <p:nvSpPr>
          <p:cNvPr id="30723" name="Rectangle 3"/>
          <p:cNvSpPr>
            <a:spLocks noGrp="1" noChangeArrowheads="1"/>
          </p:cNvSpPr>
          <p:nvPr>
            <p:ph idx="1"/>
          </p:nvPr>
        </p:nvSpPr>
        <p:spPr>
          <a:xfrm>
            <a:off x="685800" y="1981200"/>
            <a:ext cx="7772400" cy="4114800"/>
          </a:xfrm>
        </p:spPr>
        <p:txBody>
          <a:bodyPr/>
          <a:lstStyle/>
          <a:p>
            <a:endParaRPr sz="4800" smtClean="0"/>
          </a:p>
          <a:p>
            <a:r>
              <a:rPr b="1" smtClean="0"/>
              <a:t>7.0     Nursing education institutions should strive to be      leaders in the integration of health, safety and well-being into their own workplace culture.</a:t>
            </a:r>
            <a:endParaRPr smtClean="0"/>
          </a:p>
          <a:p>
            <a:pPr>
              <a:buFontTx/>
              <a:buNone/>
            </a:pPr>
            <a:endParaRPr smtClean="0"/>
          </a:p>
          <a:p>
            <a:r>
              <a:rPr b="1" smtClean="0"/>
              <a:t>8.0       Nursing education institutions should build health, well-being and safety into the core curriculum of nursing education programs. </a:t>
            </a:r>
            <a:endParaRPr smtClean="0"/>
          </a:p>
          <a:p>
            <a:endParaRPr smtClean="0">
              <a:solidFill>
                <a:schemeClr val="bg1"/>
              </a:solidFill>
            </a:endParaRPr>
          </a:p>
          <a:p>
            <a:pPr>
              <a:buFontTx/>
              <a:buNone/>
            </a:pPr>
            <a:endParaRPr smtClean="0">
              <a:solidFill>
                <a:schemeClr val="bg1"/>
              </a:solidFill>
            </a:endParaRPr>
          </a:p>
        </p:txBody>
      </p:sp>
    </p:spTree>
    <p:extLst>
      <p:ext uri="{BB962C8B-B14F-4D97-AF65-F5344CB8AC3E}">
        <p14:creationId xmlns:p14="http://schemas.microsoft.com/office/powerpoint/2010/main" val="1262449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1143000"/>
          </a:xfrm>
          <a:noFill/>
        </p:spPr>
        <p:txBody>
          <a:bodyPr anchor="t"/>
          <a:lstStyle/>
          <a:p>
            <a:r>
              <a:rPr sz="2400" smtClean="0">
                <a:solidFill>
                  <a:srgbClr val="FFFFFF"/>
                </a:solidFill>
              </a:rPr>
              <a:t/>
            </a:r>
            <a:br>
              <a:rPr sz="2400" smtClean="0">
                <a:solidFill>
                  <a:srgbClr val="FFFFFF"/>
                </a:solidFill>
              </a:rPr>
            </a:br>
            <a:r>
              <a:rPr sz="2400" smtClean="0">
                <a:solidFill>
                  <a:srgbClr val="FFFFFF"/>
                </a:solidFill>
              </a:rPr>
              <a:t/>
            </a:r>
            <a:br>
              <a:rPr sz="2400" smtClean="0">
                <a:solidFill>
                  <a:srgbClr val="FFFFFF"/>
                </a:solidFill>
              </a:rPr>
            </a:br>
            <a:r>
              <a:rPr sz="2800" smtClean="0"/>
              <a:t>Organization Practice Recommendations </a:t>
            </a:r>
            <a:r>
              <a:rPr sz="3600" smtClean="0"/>
              <a:t/>
            </a:r>
            <a:br>
              <a:rPr sz="3600" smtClean="0"/>
            </a:br>
            <a:endParaRPr sz="3600" smtClean="0"/>
          </a:p>
        </p:txBody>
      </p:sp>
      <p:sp>
        <p:nvSpPr>
          <p:cNvPr id="31747" name="Rectangle 3"/>
          <p:cNvSpPr>
            <a:spLocks noGrp="1" noChangeArrowheads="1"/>
          </p:cNvSpPr>
          <p:nvPr>
            <p:ph idx="1"/>
          </p:nvPr>
        </p:nvSpPr>
        <p:spPr>
          <a:xfrm>
            <a:off x="685800" y="1828800"/>
            <a:ext cx="7772400" cy="4800600"/>
          </a:xfrm>
        </p:spPr>
        <p:txBody>
          <a:bodyPr/>
          <a:lstStyle/>
          <a:p>
            <a:pPr>
              <a:lnSpc>
                <a:spcPct val="80000"/>
              </a:lnSpc>
            </a:pPr>
            <a:endParaRPr sz="2000" b="1" smtClean="0"/>
          </a:p>
          <a:p>
            <a:pPr>
              <a:lnSpc>
                <a:spcPct val="80000"/>
              </a:lnSpc>
              <a:buFontTx/>
              <a:buNone/>
            </a:pPr>
            <a:r>
              <a:rPr sz="2000" b="1" smtClean="0"/>
              <a:t>1.0 	Organizations / nursing employers foster a climate and culture encompassing supportive practices, which ensure the promotion of health, well-being, and safety of nurses.</a:t>
            </a:r>
            <a:endParaRPr sz="2000" smtClean="0"/>
          </a:p>
          <a:p>
            <a:pPr>
              <a:lnSpc>
                <a:spcPct val="80000"/>
              </a:lnSpc>
            </a:pPr>
            <a:endParaRPr sz="2000" b="1" smtClean="0"/>
          </a:p>
          <a:p>
            <a:pPr>
              <a:lnSpc>
                <a:spcPct val="80000"/>
              </a:lnSpc>
              <a:buFontTx/>
              <a:buNone/>
            </a:pPr>
            <a:r>
              <a:rPr sz="2000" b="1" smtClean="0"/>
              <a:t>1.1	  Organizations / nursing employers create and design environments and systems that promote safe and healthy workplaces including strategies such as:</a:t>
            </a:r>
          </a:p>
          <a:p>
            <a:pPr>
              <a:lnSpc>
                <a:spcPct val="80000"/>
              </a:lnSpc>
            </a:pPr>
            <a:endParaRPr sz="2000" smtClean="0"/>
          </a:p>
          <a:p>
            <a:pPr lvl="1">
              <a:lnSpc>
                <a:spcPct val="80000"/>
              </a:lnSpc>
              <a:buFontTx/>
              <a:buNone/>
            </a:pPr>
            <a:r>
              <a:rPr lang="en-US" sz="2000" smtClean="0">
                <a:latin typeface="Symbol" pitchFamily="18" charset="2"/>
              </a:rPr>
              <a:t>	·</a:t>
            </a:r>
            <a:r>
              <a:rPr lang="en-US" sz="2000" smtClean="0">
                <a:latin typeface="Times New Roman" pitchFamily="18" charset="0"/>
                <a:cs typeface="Times New Roman" pitchFamily="18" charset="0"/>
              </a:rPr>
              <a:t>   </a:t>
            </a:r>
            <a:r>
              <a:rPr lang="en-US" sz="2000" b="1" smtClean="0"/>
              <a:t>Creating a culture, climate and practices that support and  promote staff health, well-being and safety.</a:t>
            </a:r>
            <a:endParaRPr lang="en-US" sz="2000" smtClean="0"/>
          </a:p>
          <a:p>
            <a:pPr lvl="1">
              <a:lnSpc>
                <a:spcPct val="80000"/>
              </a:lnSpc>
              <a:buFontTx/>
              <a:buNone/>
            </a:pPr>
            <a:r>
              <a:rPr lang="en-US" sz="2000" smtClean="0">
                <a:latin typeface="Symbol" pitchFamily="18" charset="2"/>
              </a:rPr>
              <a:t>	·</a:t>
            </a:r>
            <a:r>
              <a:rPr lang="en-US" sz="2000" smtClean="0">
                <a:latin typeface="Times New Roman" pitchFamily="18" charset="0"/>
                <a:cs typeface="Times New Roman" pitchFamily="18" charset="0"/>
              </a:rPr>
              <a:t>   </a:t>
            </a:r>
            <a:r>
              <a:rPr lang="en-US" sz="2000" b="1" smtClean="0"/>
              <a:t>Organization’s annual budget includes adequate resources (human and fiscal) to implement health and safety initiatives. </a:t>
            </a:r>
            <a:endParaRPr lang="en-US" sz="2000" smtClean="0"/>
          </a:p>
          <a:p>
            <a:pPr lvl="1">
              <a:lnSpc>
                <a:spcPct val="80000"/>
              </a:lnSpc>
              <a:buFontTx/>
              <a:buNone/>
            </a:pPr>
            <a:r>
              <a:rPr lang="en-US" sz="2000" smtClean="0">
                <a:latin typeface="Symbol" pitchFamily="18" charset="2"/>
              </a:rPr>
              <a:t>	·</a:t>
            </a:r>
            <a:r>
              <a:rPr lang="en-US" sz="2000" smtClean="0">
                <a:latin typeface="Times New Roman" pitchFamily="18" charset="0"/>
                <a:cs typeface="Times New Roman" pitchFamily="18" charset="0"/>
              </a:rPr>
              <a:t>   </a:t>
            </a:r>
            <a:r>
              <a:rPr lang="en-US" sz="2000" b="1" smtClean="0"/>
              <a:t>Organizational practices that foster mutual responsibility and accountability by individual nurses and organizational leaders to ensure a safe work environment.</a:t>
            </a:r>
            <a:endParaRPr lang="en-US" sz="2000" smtClean="0"/>
          </a:p>
          <a:p>
            <a:pPr>
              <a:lnSpc>
                <a:spcPct val="80000"/>
              </a:lnSpc>
              <a:buFontTx/>
              <a:buNone/>
            </a:pPr>
            <a:endParaRPr sz="2000" smtClean="0"/>
          </a:p>
        </p:txBody>
      </p:sp>
    </p:spTree>
    <p:extLst>
      <p:ext uri="{BB962C8B-B14F-4D97-AF65-F5344CB8AC3E}">
        <p14:creationId xmlns:p14="http://schemas.microsoft.com/office/powerpoint/2010/main" val="2622663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904875"/>
            <a:ext cx="8229600" cy="1371600"/>
          </a:xfrm>
        </p:spPr>
        <p:txBody>
          <a:bodyPr/>
          <a:lstStyle/>
          <a:p>
            <a:pPr eaLnBrk="1" hangingPunct="1"/>
            <a:r>
              <a:rPr smtClean="0">
                <a:solidFill>
                  <a:schemeClr val="tx1"/>
                </a:solidFill>
                <a:latin typeface="Times New Roman" pitchFamily="18" charset="0"/>
                <a:cs typeface="Times New Roman" pitchFamily="18" charset="0"/>
              </a:rPr>
              <a:t>Organizational</a:t>
            </a:r>
            <a:endParaRPr lang="en-CA" smtClean="0">
              <a:solidFill>
                <a:schemeClr val="tx1"/>
              </a:solidFill>
              <a:latin typeface="Times New Roman" pitchFamily="18" charset="0"/>
              <a:cs typeface="Times New Roman" pitchFamily="18" charset="0"/>
            </a:endParaRPr>
          </a:p>
        </p:txBody>
      </p:sp>
      <p:sp>
        <p:nvSpPr>
          <p:cNvPr id="32771" name="Rectangle 3"/>
          <p:cNvSpPr>
            <a:spLocks noGrp="1" noChangeArrowheads="1"/>
          </p:cNvSpPr>
          <p:nvPr>
            <p:ph idx="1"/>
          </p:nvPr>
        </p:nvSpPr>
        <p:spPr>
          <a:xfrm>
            <a:off x="1285875" y="2286000"/>
            <a:ext cx="7443788" cy="4572000"/>
          </a:xfrm>
        </p:spPr>
        <p:txBody>
          <a:bodyPr/>
          <a:lstStyle/>
          <a:p>
            <a:pPr eaLnBrk="1" hangingPunct="1">
              <a:spcBef>
                <a:spcPct val="0"/>
              </a:spcBef>
              <a:buClr>
                <a:schemeClr val="bg1"/>
              </a:buClr>
            </a:pPr>
            <a:r>
              <a:rPr lang="en-CA" smtClean="0">
                <a:latin typeface="Times New Roman" pitchFamily="18" charset="0"/>
                <a:cs typeface="Times New Roman" pitchFamily="18" charset="0"/>
              </a:rPr>
              <a:t>Promote and support a workplace free of violence</a:t>
            </a:r>
          </a:p>
          <a:p>
            <a:pPr eaLnBrk="1" hangingPunct="1">
              <a:spcBef>
                <a:spcPct val="0"/>
              </a:spcBef>
              <a:buClr>
                <a:schemeClr val="bg1"/>
              </a:buClr>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Prevention program with monitoring in place</a:t>
            </a:r>
          </a:p>
          <a:p>
            <a:pPr eaLnBrk="1" hangingPunct="1">
              <a:spcBef>
                <a:spcPct val="0"/>
              </a:spcBef>
              <a:buClr>
                <a:schemeClr val="bg1"/>
              </a:buClr>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Ensure all staff have knowledge and competencies</a:t>
            </a:r>
          </a:p>
          <a:p>
            <a:pPr eaLnBrk="1" hangingPunct="1">
              <a:spcBef>
                <a:spcPct val="0"/>
              </a:spcBef>
              <a:buClr>
                <a:schemeClr val="bg1"/>
              </a:buClr>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Develop and implement a process to evaluate programs</a:t>
            </a:r>
          </a:p>
          <a:p>
            <a:pPr eaLnBrk="1" hangingPunct="1">
              <a:spcBef>
                <a:spcPct val="0"/>
              </a:spcBef>
              <a:buClr>
                <a:schemeClr val="bg1"/>
              </a:buClr>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Clear strategies for responses to violence</a:t>
            </a:r>
          </a:p>
        </p:txBody>
      </p:sp>
    </p:spTree>
    <p:extLst>
      <p:ext uri="{BB962C8B-B14F-4D97-AF65-F5344CB8AC3E}">
        <p14:creationId xmlns:p14="http://schemas.microsoft.com/office/powerpoint/2010/main" val="351708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smtClean="0">
                <a:solidFill>
                  <a:schemeClr val="tx1"/>
                </a:solidFill>
                <a:latin typeface="Times New Roman" pitchFamily="18" charset="0"/>
                <a:cs typeface="Times New Roman" pitchFamily="18" charset="0"/>
              </a:rPr>
              <a:t>Individual</a:t>
            </a:r>
            <a:endParaRPr lang="en-CA" smtClean="0">
              <a:solidFill>
                <a:schemeClr val="tx1"/>
              </a:solidFill>
              <a:latin typeface="Times New Roman" pitchFamily="18" charset="0"/>
              <a:cs typeface="Times New Roman" pitchFamily="18" charset="0"/>
            </a:endParaRPr>
          </a:p>
        </p:txBody>
      </p:sp>
      <p:sp>
        <p:nvSpPr>
          <p:cNvPr id="33795" name="Rectangle 3"/>
          <p:cNvSpPr>
            <a:spLocks noGrp="1" noChangeArrowheads="1"/>
          </p:cNvSpPr>
          <p:nvPr>
            <p:ph type="body" idx="1"/>
          </p:nvPr>
        </p:nvSpPr>
        <p:spPr/>
        <p:txBody>
          <a:bodyPr/>
          <a:lstStyle/>
          <a:p>
            <a:pPr eaLnBrk="1" hangingPunct="1">
              <a:spcBef>
                <a:spcPct val="0"/>
              </a:spcBef>
              <a:buClr>
                <a:schemeClr val="bg1"/>
              </a:buClr>
            </a:pPr>
            <a:r>
              <a:rPr lang="en-CA" smtClean="0">
                <a:latin typeface="Times New Roman" pitchFamily="18" charset="0"/>
                <a:cs typeface="Times New Roman" pitchFamily="18" charset="0"/>
              </a:rPr>
              <a:t>Knowledge to identify, prevent and respond </a:t>
            </a:r>
          </a:p>
          <a:p>
            <a:pPr eaLnBrk="1" hangingPunct="1">
              <a:spcBef>
                <a:spcPct val="0"/>
              </a:spcBef>
              <a:buClr>
                <a:schemeClr val="bg1"/>
              </a:buClr>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Self-reflection</a:t>
            </a:r>
          </a:p>
          <a:p>
            <a:pPr eaLnBrk="1" hangingPunct="1">
              <a:spcBef>
                <a:spcPct val="0"/>
              </a:spcBef>
              <a:buClr>
                <a:schemeClr val="bg1"/>
              </a:buClr>
              <a:buFont typeface="Wingdings" pitchFamily="2" charset="2"/>
              <a:buNone/>
            </a:pPr>
            <a:endParaRPr lang="en-CA" smtClean="0">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Knowledge and implementation of organizational strategies and processes</a:t>
            </a:r>
          </a:p>
          <a:p>
            <a:pPr eaLnBrk="1" hangingPunct="1">
              <a:spcBef>
                <a:spcPct val="0"/>
              </a:spcBef>
              <a:buClr>
                <a:schemeClr val="bg1"/>
              </a:buClr>
            </a:pPr>
            <a:endParaRPr lang="en-CA" smtClean="0">
              <a:solidFill>
                <a:schemeClr val="bg1"/>
              </a:solidFill>
              <a:latin typeface="Times New Roman" pitchFamily="18" charset="0"/>
              <a:cs typeface="Times New Roman" pitchFamily="18" charset="0"/>
            </a:endParaRPr>
          </a:p>
          <a:p>
            <a:pPr eaLnBrk="1" hangingPunct="1">
              <a:spcBef>
                <a:spcPct val="0"/>
              </a:spcBef>
              <a:buClr>
                <a:schemeClr val="bg1"/>
              </a:buClr>
            </a:pPr>
            <a:r>
              <a:rPr lang="en-CA" smtClean="0">
                <a:latin typeface="Times New Roman" pitchFamily="18" charset="0"/>
                <a:cs typeface="Times New Roman" pitchFamily="18" charset="0"/>
              </a:rPr>
              <a:t>Support team members</a:t>
            </a:r>
          </a:p>
          <a:p>
            <a:pPr eaLnBrk="1" hangingPunct="1">
              <a:spcBef>
                <a:spcPct val="0"/>
              </a:spcBef>
              <a:buClr>
                <a:schemeClr val="bg1"/>
              </a:buClr>
            </a:pPr>
            <a:r>
              <a:rPr lang="en-CA" smtClean="0">
                <a:latin typeface="Times New Roman" pitchFamily="18" charset="0"/>
                <a:cs typeface="Times New Roman" pitchFamily="18" charset="0"/>
              </a:rPr>
              <a:t>Collaborate with team members in a manner that fosters respect, trust and prevents violence</a:t>
            </a:r>
          </a:p>
          <a:p>
            <a:pPr eaLnBrk="1" hangingPunct="1">
              <a:spcBef>
                <a:spcPct val="0"/>
              </a:spcBef>
              <a:buFont typeface="Wingdings" pitchFamily="2" charset="2"/>
              <a:buNone/>
            </a:pPr>
            <a:endParaRPr lang="en-CA" sz="2000" smtClean="0">
              <a:solidFill>
                <a:schemeClr val="bg1"/>
              </a:solidFill>
              <a:latin typeface="Times New Roman" pitchFamily="18" charset="0"/>
              <a:cs typeface="Times New Roman" pitchFamily="18" charset="0"/>
            </a:endParaRPr>
          </a:p>
          <a:p>
            <a:pPr eaLnBrk="1" hangingPunct="1">
              <a:spcBef>
                <a:spcPct val="0"/>
              </a:spcBef>
              <a:buFont typeface="Wingdings" pitchFamily="2" charset="2"/>
              <a:buNone/>
            </a:pPr>
            <a:endParaRPr lang="en-CA" sz="2000" smtClean="0">
              <a:solidFill>
                <a:schemeClr val="bg1"/>
              </a:solidFill>
              <a:latin typeface="Times New Roman" pitchFamily="18" charset="0"/>
              <a:cs typeface="Times New Roman" pitchFamily="18" charset="0"/>
            </a:endParaRPr>
          </a:p>
          <a:p>
            <a:pPr eaLnBrk="1" hangingPunct="1">
              <a:spcBef>
                <a:spcPct val="0"/>
              </a:spcBef>
              <a:buFont typeface="Wingdings" pitchFamily="2" charset="2"/>
              <a:buNone/>
            </a:pPr>
            <a:r>
              <a:rPr sz="2000" smtClean="0">
                <a:solidFill>
                  <a:schemeClr val="bg1"/>
                </a:solidFill>
                <a:latin typeface="Times New Roman" pitchFamily="18" charset="0"/>
                <a:cs typeface="Times New Roman" pitchFamily="18" charset="0"/>
              </a:rPr>
              <a:t> </a:t>
            </a:r>
          </a:p>
          <a:p>
            <a:pPr eaLnBrk="1" hangingPunct="1">
              <a:spcBef>
                <a:spcPct val="0"/>
              </a:spcBef>
              <a:buFont typeface="Wingdings" pitchFamily="2" charset="2"/>
              <a:buNone/>
            </a:pPr>
            <a:endParaRPr lang="en-CA" sz="200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97858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1143000"/>
            <a:ext cx="7772400" cy="914400"/>
          </a:xfrm>
        </p:spPr>
        <p:txBody>
          <a:bodyPr/>
          <a:lstStyle/>
          <a:p>
            <a:r>
              <a:rPr sz="3600" smtClean="0"/>
              <a:t>Spectrum of Workplace Violence</a:t>
            </a:r>
            <a:endParaRPr sz="3600" smtClean="0">
              <a:solidFill>
                <a:srgbClr val="FF6600"/>
              </a:solidFill>
            </a:endParaRPr>
          </a:p>
        </p:txBody>
      </p:sp>
      <p:pic>
        <p:nvPicPr>
          <p:cNvPr id="5" name="Picture 6" descr="http://evolvingelle.files.wordpress.com/2011/05/self-reflection.jpg"/>
          <p:cNvPicPr>
            <a:picLocks noChangeAspect="1" noChangeArrowheads="1"/>
          </p:cNvPicPr>
          <p:nvPr/>
        </p:nvPicPr>
        <p:blipFill>
          <a:blip r:embed="rId4" cstate="print"/>
          <a:srcRect/>
          <a:stretch>
            <a:fillRect/>
          </a:stretch>
        </p:blipFill>
        <p:spPr bwMode="auto">
          <a:xfrm>
            <a:off x="2971800" y="2438400"/>
            <a:ext cx="3429000" cy="3841179"/>
          </a:xfrm>
          <a:prstGeom prst="cloudCallout">
            <a:avLst/>
          </a:prstGeom>
          <a:noFill/>
        </p:spPr>
      </p:pic>
    </p:spTree>
    <p:custDataLst>
      <p:tags r:id="rId1"/>
    </p:custDataLst>
    <p:extLst>
      <p:ext uri="{BB962C8B-B14F-4D97-AF65-F5344CB8AC3E}">
        <p14:creationId xmlns:p14="http://schemas.microsoft.com/office/powerpoint/2010/main" val="809637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smtClean="0"/>
              <a:t>Typical Responses to Violence</a:t>
            </a:r>
          </a:p>
        </p:txBody>
      </p:sp>
      <p:sp>
        <p:nvSpPr>
          <p:cNvPr id="35843" name="Content Placeholder 6"/>
          <p:cNvSpPr>
            <a:spLocks noGrp="1"/>
          </p:cNvSpPr>
          <p:nvPr>
            <p:ph sz="half" idx="1"/>
          </p:nvPr>
        </p:nvSpPr>
        <p:spPr>
          <a:xfrm>
            <a:off x="685800" y="2209800"/>
            <a:ext cx="7772400" cy="3886200"/>
          </a:xfrm>
        </p:spPr>
        <p:txBody>
          <a:bodyPr/>
          <a:lstStyle/>
          <a:p>
            <a:pPr>
              <a:buFontTx/>
              <a:buNone/>
            </a:pPr>
            <a:r>
              <a:rPr smtClean="0"/>
              <a:t>PASSIVE</a:t>
            </a:r>
          </a:p>
          <a:p>
            <a:r>
              <a:rPr smtClean="0"/>
              <a:t>Accept</a:t>
            </a:r>
          </a:p>
          <a:p>
            <a:r>
              <a:rPr smtClean="0"/>
              <a:t>Avoid</a:t>
            </a:r>
          </a:p>
          <a:p>
            <a:endParaRPr smtClean="0"/>
          </a:p>
          <a:p>
            <a:endParaRPr smtClean="0"/>
          </a:p>
          <a:p>
            <a:endParaRPr smtClean="0"/>
          </a:p>
          <a:p>
            <a:endParaRPr smtClean="0"/>
          </a:p>
          <a:p>
            <a:pPr>
              <a:buFontTx/>
              <a:buNone/>
            </a:pPr>
            <a:r>
              <a:rPr smtClean="0"/>
              <a:t>(International Council of Nurses)</a:t>
            </a:r>
          </a:p>
        </p:txBody>
      </p:sp>
      <p:sp>
        <p:nvSpPr>
          <p:cNvPr id="35844" name="Content Placeholder 7"/>
          <p:cNvSpPr>
            <a:spLocks noGrp="1"/>
          </p:cNvSpPr>
          <p:nvPr>
            <p:ph sz="half" idx="2"/>
          </p:nvPr>
        </p:nvSpPr>
        <p:spPr/>
        <p:txBody>
          <a:bodyPr/>
          <a:lstStyle/>
          <a:p>
            <a:pPr>
              <a:buFontTx/>
              <a:buNone/>
            </a:pPr>
            <a:r>
              <a:rPr smtClean="0"/>
              <a:t>ACTIVE</a:t>
            </a:r>
          </a:p>
          <a:p>
            <a:r>
              <a:rPr smtClean="0"/>
              <a:t>Defend verbally</a:t>
            </a:r>
          </a:p>
          <a:p>
            <a:r>
              <a:rPr smtClean="0"/>
              <a:t>Negotiate</a:t>
            </a:r>
          </a:p>
          <a:p>
            <a:r>
              <a:rPr smtClean="0"/>
              <a:t>Defend physically </a:t>
            </a:r>
          </a:p>
        </p:txBody>
      </p:sp>
    </p:spTree>
    <p:extLst>
      <p:ext uri="{BB962C8B-B14F-4D97-AF65-F5344CB8AC3E}">
        <p14:creationId xmlns:p14="http://schemas.microsoft.com/office/powerpoint/2010/main" val="4079438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defRPr/>
            </a:pPr>
            <a:r>
              <a:rPr lang="en-CA" b="1" smtClean="0">
                <a:solidFill>
                  <a:srgbClr val="19758B"/>
                </a:solidFill>
                <a:effectLst>
                  <a:outerShdw blurRad="38100" dist="38100" dir="2700000" algn="tl">
                    <a:srgbClr val="C0C0C0"/>
                  </a:outerShdw>
                </a:effectLst>
              </a:rPr>
              <a:t>Developing a Program</a:t>
            </a:r>
            <a:endParaRPr lang="en-US" b="1" smtClean="0">
              <a:solidFill>
                <a:srgbClr val="19758B"/>
              </a:solidFill>
              <a:effectLst>
                <a:outerShdw blurRad="38100" dist="38100" dir="2700000" algn="tl">
                  <a:srgbClr val="C0C0C0"/>
                </a:outerShdw>
              </a:effectLst>
            </a:endParaRPr>
          </a:p>
        </p:txBody>
      </p:sp>
      <p:sp>
        <p:nvSpPr>
          <p:cNvPr id="36867" name="Content Placeholder 5"/>
          <p:cNvSpPr>
            <a:spLocks noGrp="1"/>
          </p:cNvSpPr>
          <p:nvPr>
            <p:ph idx="1"/>
          </p:nvPr>
        </p:nvSpPr>
        <p:spPr>
          <a:xfrm>
            <a:off x="228600" y="1447800"/>
            <a:ext cx="8915400" cy="4525963"/>
          </a:xfrm>
        </p:spPr>
        <p:txBody>
          <a:bodyPr/>
          <a:lstStyle/>
          <a:p>
            <a:pPr indent="0" eaLnBrk="1" hangingPunct="1">
              <a:spcBef>
                <a:spcPct val="0"/>
              </a:spcBef>
              <a:buFont typeface="Arial" charset="0"/>
              <a:buNone/>
            </a:pPr>
            <a:r>
              <a:rPr lang="en-CA" smtClean="0">
                <a:solidFill>
                  <a:srgbClr val="19758B"/>
                </a:solidFill>
              </a:rPr>
              <a:t>Evidence supporting education strategies:</a:t>
            </a:r>
          </a:p>
          <a:p>
            <a:pPr indent="0" eaLnBrk="1" hangingPunct="1">
              <a:spcBef>
                <a:spcPts val="1800"/>
              </a:spcBef>
            </a:pPr>
            <a:r>
              <a:rPr lang="en-CA" smtClean="0">
                <a:solidFill>
                  <a:srgbClr val="19758B"/>
                </a:solidFill>
              </a:rPr>
              <a:t>Teamed RN mentors with academic participants          </a:t>
            </a:r>
            <a:r>
              <a:rPr lang="en-CA" sz="1600" smtClean="0">
                <a:solidFill>
                  <a:srgbClr val="19758B"/>
                </a:solidFill>
              </a:rPr>
              <a:t>					Source: Latham, Hogan &amp; Ringl (2008)</a:t>
            </a:r>
          </a:p>
          <a:p>
            <a:pPr indent="0" eaLnBrk="1" hangingPunct="1">
              <a:spcBef>
                <a:spcPts val="1200"/>
              </a:spcBef>
            </a:pPr>
            <a:r>
              <a:rPr lang="en-CA" smtClean="0">
                <a:solidFill>
                  <a:srgbClr val="19758B"/>
                </a:solidFill>
              </a:rPr>
              <a:t>Bullying management interventions*</a:t>
            </a:r>
          </a:p>
          <a:p>
            <a:pPr indent="0" eaLnBrk="1" hangingPunct="1">
              <a:spcBef>
                <a:spcPct val="0"/>
              </a:spcBef>
              <a:buFont typeface="Arial" charset="0"/>
              <a:buNone/>
            </a:pPr>
            <a:r>
              <a:rPr lang="en-CA" sz="1600" smtClean="0">
                <a:solidFill>
                  <a:srgbClr val="19758B"/>
                </a:solidFill>
              </a:rPr>
              <a:t>					Source: Griffin (2004)</a:t>
            </a:r>
          </a:p>
          <a:p>
            <a:pPr indent="0" eaLnBrk="1" hangingPunct="1">
              <a:spcBef>
                <a:spcPct val="0"/>
              </a:spcBef>
              <a:buFont typeface="Arial" charset="0"/>
              <a:buNone/>
            </a:pPr>
            <a:r>
              <a:rPr lang="en-CA" sz="1600" smtClean="0">
                <a:solidFill>
                  <a:srgbClr val="19758B"/>
                </a:solidFill>
              </a:rPr>
              <a:t>	</a:t>
            </a:r>
            <a:r>
              <a:rPr lang="en-CA" sz="2400" b="1" i="1" smtClean="0">
                <a:solidFill>
                  <a:srgbClr val="19758B"/>
                </a:solidFill>
              </a:rPr>
              <a:t>*Self reflection of own behaviour is vital</a:t>
            </a:r>
          </a:p>
          <a:p>
            <a:pPr indent="0" eaLnBrk="1" hangingPunct="1">
              <a:spcBef>
                <a:spcPts val="1200"/>
              </a:spcBef>
            </a:pPr>
            <a:r>
              <a:rPr lang="en-CA" smtClean="0">
                <a:solidFill>
                  <a:srgbClr val="19758B"/>
                </a:solidFill>
              </a:rPr>
              <a:t>Instruction on assertiveness and aggression        </a:t>
            </a:r>
            <a:r>
              <a:rPr lang="en-CA" sz="1600" smtClean="0">
                <a:solidFill>
                  <a:srgbClr val="19758B"/>
                </a:solidFill>
              </a:rPr>
              <a:t>					Source: Oostrom &amp; Mierlo (2008)</a:t>
            </a:r>
          </a:p>
          <a:p>
            <a:pPr indent="0" eaLnBrk="1" hangingPunct="1">
              <a:spcBef>
                <a:spcPts val="1200"/>
              </a:spcBef>
            </a:pPr>
            <a:r>
              <a:rPr lang="en-CA" smtClean="0">
                <a:solidFill>
                  <a:srgbClr val="19758B"/>
                </a:solidFill>
              </a:rPr>
              <a:t>Aggression and violence minimization modules </a:t>
            </a:r>
            <a:r>
              <a:rPr lang="en-CA" sz="1600" smtClean="0">
                <a:solidFill>
                  <a:srgbClr val="19758B"/>
                </a:solidFill>
              </a:rPr>
              <a:t>					Source: Grenyer, et al (2004)</a:t>
            </a:r>
            <a:endParaRPr lang="en-US" sz="1600" smtClean="0">
              <a:solidFill>
                <a:srgbClr val="19758B"/>
              </a:solidFill>
            </a:endParaRPr>
          </a:p>
        </p:txBody>
      </p:sp>
    </p:spTree>
    <p:extLst>
      <p:ext uri="{BB962C8B-B14F-4D97-AF65-F5344CB8AC3E}">
        <p14:creationId xmlns:p14="http://schemas.microsoft.com/office/powerpoint/2010/main" val="135930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274638"/>
            <a:ext cx="8153400" cy="1143000"/>
          </a:xfrm>
        </p:spPr>
        <p:txBody>
          <a:bodyPr/>
          <a:lstStyle/>
          <a:p>
            <a:pPr eaLnBrk="1" hangingPunct="1">
              <a:defRPr/>
            </a:pPr>
            <a:r>
              <a:rPr lang="en-CA" sz="3600" b="1" dirty="0" smtClean="0">
                <a:solidFill>
                  <a:srgbClr val="19758B"/>
                </a:solidFill>
                <a:effectLst>
                  <a:outerShdw blurRad="38100" dist="38100" dir="2700000" algn="tl">
                    <a:srgbClr val="000000">
                      <a:alpha val="43137"/>
                    </a:srgbClr>
                  </a:outerShdw>
                </a:effectLst>
              </a:rPr>
              <a:t>Acknowledging Violence in Health Care</a:t>
            </a:r>
            <a:endParaRPr lang="en-US" sz="3600" b="1" dirty="0" smtClean="0">
              <a:solidFill>
                <a:srgbClr val="19758B"/>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381000" y="15240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86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graphicEl>
                                              <a:dgm id="{CA4BDFD1-E480-427C-B6E3-38BA8BB962ED}"/>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
                                            <p:graphicEl>
                                              <a:dgm id="{5E5639EF-2638-444D-8F93-C83079F95CFA}"/>
                                            </p:graphic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7">
                                            <p:graphicEl>
                                              <a:dgm id="{FEA5C4B4-86AB-47FD-9707-0C70932FE1A4}"/>
                                            </p:graphic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7">
                                            <p:graphicEl>
                                              <a:dgm id="{D5C141DD-E728-4703-9ECF-F15BAB776F8C}"/>
                                            </p:graphicEl>
                                          </p:spTgt>
                                        </p:tgtEl>
                                      </p:cBhvr>
                                      <p:by x="150000" y="150000"/>
                                    </p:animScale>
                                  </p:childTnLst>
                                </p:cTn>
                              </p:par>
                            </p:childTnLst>
                          </p:cTn>
                        </p:par>
                        <p:par>
                          <p:cTn id="19" fill="hold">
                            <p:stCondLst>
                              <p:cond delay="2000"/>
                            </p:stCondLst>
                            <p:childTnLst>
                              <p:par>
                                <p:cTn id="20" presetID="6" presetClass="emph" presetSubtype="0" fill="hold" grpId="0" nodeType="afterEffect">
                                  <p:stCondLst>
                                    <p:cond delay="0"/>
                                  </p:stCondLst>
                                  <p:childTnLst>
                                    <p:animScale>
                                      <p:cBhvr>
                                        <p:cTn id="21" dur="2000" fill="hold"/>
                                        <p:tgtEl>
                                          <p:spTgt spid="7">
                                            <p:graphicEl>
                                              <a:dgm id="{D77A168F-3269-45FC-98F2-73BDAB740C39}"/>
                                            </p:graphicEl>
                                          </p:spTgt>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7">
                                            <p:graphicEl>
                                              <a:dgm id="{83EE42A9-35ED-4C30-88B7-22D9624DA175}"/>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CA" sz="3200" b="1" smtClean="0">
                <a:solidFill>
                  <a:srgbClr val="19758B"/>
                </a:solidFill>
                <a:effectLst>
                  <a:outerShdw blurRad="38100" dist="38100" dir="2700000" algn="tl">
                    <a:srgbClr val="C0C0C0"/>
                  </a:outerShdw>
                </a:effectLst>
              </a:rPr>
              <a:t>Workplace Violence Program</a:t>
            </a:r>
            <a:endParaRPr lang="en-US" sz="3200" b="1" smtClean="0">
              <a:solidFill>
                <a:srgbClr val="19758B"/>
              </a:solidFill>
              <a:effectLst>
                <a:outerShdw blurRad="38100" dist="38100" dir="2700000" algn="tl">
                  <a:srgbClr val="C0C0C0"/>
                </a:outerShdw>
              </a:effectLst>
            </a:endParaRPr>
          </a:p>
        </p:txBody>
      </p:sp>
      <p:graphicFrame>
        <p:nvGraphicFramePr>
          <p:cNvPr id="4" name="Diagram 3"/>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378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752600"/>
            <a:ext cx="7772400" cy="2514600"/>
          </a:xfrm>
        </p:spPr>
        <p:txBody>
          <a:bodyPr rtlCol="0">
            <a:normAutofit/>
          </a:bodyPr>
          <a:lstStyle/>
          <a:p>
            <a:pPr eaLnBrk="1" fontAlgn="auto" hangingPunct="1">
              <a:spcAft>
                <a:spcPts val="0"/>
              </a:spcAft>
              <a:defRPr/>
            </a:pPr>
            <a:r>
              <a:rPr sz="6000" b="1" dirty="0" smtClean="0">
                <a:solidFill>
                  <a:schemeClr val="accent5">
                    <a:lumMod val="50000"/>
                  </a:schemeClr>
                </a:solidFill>
              </a:rPr>
              <a:t>RESOURCES</a:t>
            </a:r>
          </a:p>
        </p:txBody>
      </p:sp>
      <p:sp>
        <p:nvSpPr>
          <p:cNvPr id="4" name="Slide Number Placeholder 3"/>
          <p:cNvSpPr>
            <a:spLocks noGrp="1"/>
          </p:cNvSpPr>
          <p:nvPr>
            <p:ph type="sldNum" sz="quarter" idx="12"/>
          </p:nvPr>
        </p:nvSpPr>
        <p:spPr/>
        <p:txBody>
          <a:bodyPr/>
          <a:lstStyle/>
          <a:p>
            <a:pPr>
              <a:defRPr/>
            </a:pPr>
            <a:fld id="{1FFE55EE-C062-4F92-8E16-2167A26FE351}" type="slidenum">
              <a:rPr lang="en-US">
                <a:solidFill>
                  <a:prstClr val="black">
                    <a:tint val="75000"/>
                  </a:prstClr>
                </a:solidFill>
              </a:rPr>
              <a:pPr>
                <a:defRPr/>
              </a:pPr>
              <a:t>31</a:t>
            </a:fld>
            <a:endParaRPr lang="en-US" dirty="0">
              <a:solidFill>
                <a:prstClr val="black">
                  <a:tint val="75000"/>
                </a:prstClr>
              </a:solidFill>
            </a:endParaRPr>
          </a:p>
        </p:txBody>
      </p:sp>
      <p:pic>
        <p:nvPicPr>
          <p:cNvPr id="38916" name="Content Placeholder 7" descr="01RPNAO_LOGO07_4Ctag[1].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Content Placeholder 14" descr="RNAO_Logo_V_CMYK.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10238"/>
            <a:ext cx="1219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626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defRPr/>
            </a:pPr>
            <a:r>
              <a:rPr lang="en-CA" b="1" dirty="0" smtClean="0">
                <a:solidFill>
                  <a:srgbClr val="19758B"/>
                </a:solidFill>
                <a:effectLst>
                  <a:outerShdw blurRad="38100" dist="38100" dir="2700000" algn="tl">
                    <a:srgbClr val="000000">
                      <a:alpha val="43137"/>
                    </a:srgbClr>
                  </a:outerShdw>
                </a:effectLst>
              </a:rPr>
              <a:t>Access to Resources</a:t>
            </a:r>
            <a:endParaRPr lang="en-US" b="1" dirty="0" smtClean="0">
              <a:solidFill>
                <a:srgbClr val="19758B"/>
              </a:solidFill>
              <a:effectLst>
                <a:outerShdw blurRad="38100" dist="38100" dir="2700000" algn="tl">
                  <a:srgbClr val="000000">
                    <a:alpha val="43137"/>
                  </a:srgbClr>
                </a:outerShdw>
              </a:effectLst>
            </a:endParaRPr>
          </a:p>
        </p:txBody>
      </p:sp>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6388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p:cNvSpPr txBox="1">
            <a:spLocks noChangeArrowheads="1"/>
          </p:cNvSpPr>
          <p:nvPr/>
        </p:nvSpPr>
        <p:spPr bwMode="auto">
          <a:xfrm>
            <a:off x="1905000" y="4418013"/>
            <a:ext cx="1752600"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endParaRPr lang="en-US">
              <a:solidFill>
                <a:prstClr val="black"/>
              </a:solidFill>
            </a:endParaRPr>
          </a:p>
          <a:p>
            <a:pPr eaLnBrk="0" fontAlgn="base" hangingPunct="0">
              <a:spcBef>
                <a:spcPct val="0"/>
              </a:spcBef>
              <a:spcAft>
                <a:spcPct val="0"/>
              </a:spcAft>
            </a:pPr>
            <a:endParaRPr lang="en-US">
              <a:solidFill>
                <a:prstClr val="black"/>
              </a:solidFill>
            </a:endParaRPr>
          </a:p>
          <a:p>
            <a:pPr eaLnBrk="0" fontAlgn="base" hangingPunct="0">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3980003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755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8229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914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274638"/>
            <a:ext cx="8610600" cy="1143000"/>
          </a:xfrm>
        </p:spPr>
        <p:txBody>
          <a:bodyPr/>
          <a:lstStyle/>
          <a:p>
            <a:pPr eaLnBrk="1" hangingPunct="1">
              <a:defRPr/>
            </a:pPr>
            <a:r>
              <a:rPr lang="en-CA" sz="4000" b="1" dirty="0" smtClean="0">
                <a:solidFill>
                  <a:srgbClr val="19758B"/>
                </a:solidFill>
                <a:effectLst>
                  <a:outerShdw blurRad="38100" dist="38100" dir="2700000" algn="tl">
                    <a:srgbClr val="000000">
                      <a:alpha val="43137"/>
                    </a:srgbClr>
                  </a:outerShdw>
                </a:effectLst>
              </a:rPr>
              <a:t>Workplace Violence Prevention Toolkit </a:t>
            </a:r>
            <a:endParaRPr lang="en-US" sz="4000" b="1" dirty="0" smtClean="0">
              <a:solidFill>
                <a:srgbClr val="19758B"/>
              </a:solidFill>
              <a:effectLst>
                <a:outerShdw blurRad="38100" dist="38100" dir="2700000" algn="tl">
                  <a:srgbClr val="000000">
                    <a:alpha val="43137"/>
                  </a:srgbClr>
                </a:outerShdw>
              </a:effectLst>
            </a:endParaRPr>
          </a:p>
        </p:txBody>
      </p:sp>
      <p:sp>
        <p:nvSpPr>
          <p:cNvPr id="41987" name="Content Placeholder 2"/>
          <p:cNvSpPr>
            <a:spLocks noGrp="1"/>
          </p:cNvSpPr>
          <p:nvPr>
            <p:ph idx="1"/>
          </p:nvPr>
        </p:nvSpPr>
        <p:spPr>
          <a:xfrm>
            <a:off x="533400" y="1600200"/>
            <a:ext cx="8229600" cy="4525963"/>
          </a:xfrm>
        </p:spPr>
        <p:txBody>
          <a:bodyPr/>
          <a:lstStyle/>
          <a:p>
            <a:pPr eaLnBrk="1" hangingPunct="1">
              <a:buFont typeface="Arial" charset="0"/>
              <a:buNone/>
            </a:pPr>
            <a:r>
              <a:rPr lang="en-CA" b="1" smtClean="0">
                <a:solidFill>
                  <a:srgbClr val="19758B"/>
                </a:solidFill>
              </a:rPr>
              <a:t>Table of Contents</a:t>
            </a:r>
          </a:p>
          <a:p>
            <a:pPr eaLnBrk="1" hangingPunct="1">
              <a:buFont typeface="Arial" charset="0"/>
              <a:buNone/>
            </a:pPr>
            <a:r>
              <a:rPr lang="en-CA" sz="2400" smtClean="0">
                <a:solidFill>
                  <a:srgbClr val="19758B"/>
                </a:solidFill>
              </a:rPr>
              <a:t>Section I	Introduction</a:t>
            </a:r>
          </a:p>
          <a:p>
            <a:pPr eaLnBrk="1" hangingPunct="1">
              <a:buFont typeface="Arial" charset="0"/>
              <a:buNone/>
            </a:pPr>
            <a:r>
              <a:rPr lang="en-CA" sz="2400" smtClean="0">
                <a:solidFill>
                  <a:srgbClr val="19758B"/>
                </a:solidFill>
              </a:rPr>
              <a:t>Section II 	The Workplace </a:t>
            </a:r>
            <a:r>
              <a:rPr lang="en-CA" sz="2000" smtClean="0">
                <a:solidFill>
                  <a:srgbClr val="19758B"/>
                </a:solidFill>
              </a:rPr>
              <a:t>(Are you at risk for Workplace Violence?)</a:t>
            </a:r>
          </a:p>
          <a:p>
            <a:pPr eaLnBrk="1" hangingPunct="1">
              <a:buFont typeface="Arial" charset="0"/>
              <a:buNone/>
            </a:pPr>
            <a:r>
              <a:rPr lang="en-CA" sz="2400" smtClean="0">
                <a:solidFill>
                  <a:srgbClr val="19758B"/>
                </a:solidFill>
              </a:rPr>
              <a:t>Section III	Responding to Harassment &amp; Bullying</a:t>
            </a:r>
          </a:p>
          <a:p>
            <a:pPr eaLnBrk="1" hangingPunct="1">
              <a:buFont typeface="Arial" charset="0"/>
              <a:buNone/>
            </a:pPr>
            <a:r>
              <a:rPr lang="en-CA" sz="2400" smtClean="0">
                <a:solidFill>
                  <a:srgbClr val="19758B"/>
                </a:solidFill>
              </a:rPr>
              <a:t>Section IV	Actions for dealing with Harassment &amp; Bullying</a:t>
            </a:r>
          </a:p>
          <a:p>
            <a:pPr eaLnBrk="1" hangingPunct="1">
              <a:buFont typeface="Arial" charset="0"/>
              <a:buNone/>
            </a:pPr>
            <a:r>
              <a:rPr lang="en-CA" sz="2400" smtClean="0">
                <a:solidFill>
                  <a:srgbClr val="19758B"/>
                </a:solidFill>
              </a:rPr>
              <a:t>Section V	Assertiveness </a:t>
            </a:r>
            <a:r>
              <a:rPr lang="en-CA" sz="2000" smtClean="0">
                <a:solidFill>
                  <a:srgbClr val="19758B"/>
                </a:solidFill>
              </a:rPr>
              <a:t>(Assertion Self-Assessment)</a:t>
            </a:r>
          </a:p>
          <a:p>
            <a:pPr eaLnBrk="1" hangingPunct="1">
              <a:buFont typeface="Arial" charset="0"/>
              <a:buNone/>
            </a:pPr>
            <a:r>
              <a:rPr lang="en-CA" sz="2400" smtClean="0">
                <a:solidFill>
                  <a:srgbClr val="19758B"/>
                </a:solidFill>
              </a:rPr>
              <a:t>Section VI	Teamwork</a:t>
            </a:r>
          </a:p>
          <a:p>
            <a:pPr eaLnBrk="1" hangingPunct="1">
              <a:buFont typeface="Arial" charset="0"/>
              <a:buNone/>
            </a:pPr>
            <a:r>
              <a:rPr lang="en-CA" sz="2400" smtClean="0">
                <a:solidFill>
                  <a:srgbClr val="19758B"/>
                </a:solidFill>
              </a:rPr>
              <a:t>Section VII	Leadership </a:t>
            </a:r>
            <a:r>
              <a:rPr lang="en-CA" sz="2000" smtClean="0">
                <a:solidFill>
                  <a:srgbClr val="19758B"/>
                </a:solidFill>
              </a:rPr>
              <a:t>(Assessing Leadership Skills)</a:t>
            </a:r>
            <a:endParaRPr lang="en-US" sz="2000" smtClean="0">
              <a:solidFill>
                <a:srgbClr val="19758B"/>
              </a:solidFill>
            </a:endParaRPr>
          </a:p>
          <a:p>
            <a:pPr eaLnBrk="1" hangingPunct="1">
              <a:buFont typeface="Arial" charset="0"/>
              <a:buNone/>
            </a:pPr>
            <a:endParaRPr lang="en-US" smtClean="0">
              <a:solidFill>
                <a:srgbClr val="19758B"/>
              </a:solidFill>
            </a:endParaRPr>
          </a:p>
        </p:txBody>
      </p:sp>
    </p:spTree>
    <p:extLst>
      <p:ext uri="{BB962C8B-B14F-4D97-AF65-F5344CB8AC3E}">
        <p14:creationId xmlns:p14="http://schemas.microsoft.com/office/powerpoint/2010/main" val="183969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en-CA" b="1" dirty="0" smtClean="0">
                <a:solidFill>
                  <a:srgbClr val="19758B"/>
                </a:solidFill>
                <a:effectLst>
                  <a:outerShdw blurRad="38100" dist="38100" dir="2700000" algn="tl">
                    <a:srgbClr val="000000">
                      <a:alpha val="43137"/>
                    </a:srgbClr>
                  </a:outerShdw>
                </a:effectLst>
              </a:rPr>
              <a:t>How to Access the Workplace Violence Toolkit</a:t>
            </a:r>
            <a:endParaRPr lang="en-US" b="1" dirty="0" smtClean="0">
              <a:solidFill>
                <a:srgbClr val="19758B"/>
              </a:solidFill>
              <a:effectLst>
                <a:outerShdw blurRad="38100" dist="38100" dir="2700000" algn="tl">
                  <a:srgbClr val="000000">
                    <a:alpha val="43137"/>
                  </a:srgbClr>
                </a:outerShdw>
              </a:effectLst>
            </a:endParaRPr>
          </a:p>
        </p:txBody>
      </p:sp>
      <p:sp>
        <p:nvSpPr>
          <p:cNvPr id="43011" name="TextBox 4"/>
          <p:cNvSpPr txBox="1">
            <a:spLocks noChangeArrowheads="1"/>
          </p:cNvSpPr>
          <p:nvPr/>
        </p:nvSpPr>
        <p:spPr bwMode="auto">
          <a:xfrm>
            <a:off x="2438400" y="5562600"/>
            <a:ext cx="4106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CA" sz="4400">
                <a:solidFill>
                  <a:srgbClr val="19758B"/>
                </a:solidFill>
              </a:rPr>
              <a:t>www.rpnao.org</a:t>
            </a:r>
            <a:r>
              <a:rPr lang="en-CA" sz="4400">
                <a:solidFill>
                  <a:prstClr val="black"/>
                </a:solidFill>
              </a:rPr>
              <a:t> </a:t>
            </a:r>
            <a:endParaRPr lang="en-US" sz="4400">
              <a:solidFill>
                <a:prstClr val="black"/>
              </a:solidFill>
            </a:endParaRPr>
          </a:p>
        </p:txBody>
      </p:sp>
      <p:pic>
        <p:nvPicPr>
          <p:cNvPr id="43012"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2209800"/>
            <a:ext cx="5105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975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2"/>
          <p:cNvGrpSpPr>
            <a:grpSpLocks/>
          </p:cNvGrpSpPr>
          <p:nvPr/>
        </p:nvGrpSpPr>
        <p:grpSpPr bwMode="auto">
          <a:xfrm>
            <a:off x="609600" y="1143000"/>
            <a:ext cx="8786813" cy="6248400"/>
            <a:chOff x="22" y="1034"/>
            <a:chExt cx="5307" cy="3691"/>
          </a:xfrm>
        </p:grpSpPr>
        <p:pic>
          <p:nvPicPr>
            <p:cNvPr id="44036" name="Picture 33" descr="circleGif2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 y="1397"/>
              <a:ext cx="4498" cy="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7" name="Group 34"/>
            <p:cNvGrpSpPr>
              <a:grpSpLocks/>
            </p:cNvGrpSpPr>
            <p:nvPr/>
          </p:nvGrpSpPr>
          <p:grpSpPr bwMode="auto">
            <a:xfrm>
              <a:off x="22" y="1034"/>
              <a:ext cx="5307" cy="3691"/>
              <a:chOff x="22" y="1034"/>
              <a:chExt cx="5307" cy="3691"/>
            </a:xfrm>
          </p:grpSpPr>
          <p:sp>
            <p:nvSpPr>
              <p:cNvPr id="44042" name="AutoShape 35"/>
              <p:cNvSpPr>
                <a:spLocks noChangeAspect="1" noChangeArrowheads="1"/>
              </p:cNvSpPr>
              <p:nvPr/>
            </p:nvSpPr>
            <p:spPr bwMode="auto">
              <a:xfrm>
                <a:off x="22" y="1034"/>
                <a:ext cx="5284" cy="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CA" sz="2400">
                  <a:solidFill>
                    <a:srgbClr val="000000"/>
                  </a:solidFill>
                </a:endParaRPr>
              </a:p>
            </p:txBody>
          </p:sp>
          <p:sp>
            <p:nvSpPr>
              <p:cNvPr id="44043" name="Text Box 36"/>
              <p:cNvSpPr txBox="1">
                <a:spLocks noChangeArrowheads="1"/>
              </p:cNvSpPr>
              <p:nvPr/>
            </p:nvSpPr>
            <p:spPr bwMode="auto">
              <a:xfrm>
                <a:off x="2585" y="1450"/>
                <a:ext cx="81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000" b="1">
                    <a:solidFill>
                      <a:srgbClr val="FFFFFF"/>
                    </a:solidFill>
                  </a:rPr>
                  <a:t>External Policy</a:t>
                </a:r>
                <a:endParaRPr lang="en-US" sz="1000" b="1">
                  <a:solidFill>
                    <a:srgbClr val="000000"/>
                  </a:solidFill>
                </a:endParaRPr>
              </a:p>
              <a:p>
                <a:pPr algn="ctr" eaLnBrk="0" fontAlgn="base" hangingPunct="0">
                  <a:spcBef>
                    <a:spcPct val="0"/>
                  </a:spcBef>
                  <a:spcAft>
                    <a:spcPct val="0"/>
                  </a:spcAft>
                </a:pPr>
                <a:r>
                  <a:rPr lang="en-US" sz="1000" b="1">
                    <a:solidFill>
                      <a:srgbClr val="FFFFFF"/>
                    </a:solidFill>
                  </a:rPr>
                  <a:t>Factors</a:t>
                </a:r>
                <a:endParaRPr lang="en-US" sz="1000" b="1">
                  <a:solidFill>
                    <a:srgbClr val="000000"/>
                  </a:solidFill>
                  <a:latin typeface="Tahoma" pitchFamily="34" charset="0"/>
                </a:endParaRPr>
              </a:p>
            </p:txBody>
          </p:sp>
          <p:sp>
            <p:nvSpPr>
              <p:cNvPr id="44044" name="Text Box 37"/>
              <p:cNvSpPr txBox="1">
                <a:spLocks noChangeArrowheads="1"/>
              </p:cNvSpPr>
              <p:nvPr/>
            </p:nvSpPr>
            <p:spPr bwMode="auto">
              <a:xfrm>
                <a:off x="2396" y="1791"/>
                <a:ext cx="12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000" b="1">
                    <a:solidFill>
                      <a:srgbClr val="FFFFFF"/>
                    </a:solidFill>
                  </a:rPr>
                  <a:t>Organizational  Physical</a:t>
                </a:r>
                <a:endParaRPr lang="en-US" sz="1000" b="1">
                  <a:solidFill>
                    <a:srgbClr val="000000"/>
                  </a:solidFill>
                </a:endParaRPr>
              </a:p>
              <a:p>
                <a:pPr algn="ctr" eaLnBrk="0" fontAlgn="base" hangingPunct="0">
                  <a:spcBef>
                    <a:spcPct val="0"/>
                  </a:spcBef>
                  <a:spcAft>
                    <a:spcPct val="0"/>
                  </a:spcAft>
                </a:pPr>
                <a:r>
                  <a:rPr lang="en-US" sz="1000" b="1">
                    <a:solidFill>
                      <a:srgbClr val="FFFFFF"/>
                    </a:solidFill>
                  </a:rPr>
                  <a:t>Factors</a:t>
                </a:r>
                <a:endParaRPr lang="en-US" sz="1000">
                  <a:solidFill>
                    <a:srgbClr val="000000"/>
                  </a:solidFill>
                  <a:latin typeface="Tahoma" pitchFamily="34" charset="0"/>
                </a:endParaRPr>
              </a:p>
            </p:txBody>
          </p:sp>
          <p:sp>
            <p:nvSpPr>
              <p:cNvPr id="44045" name="Text Box 38"/>
              <p:cNvSpPr txBox="1">
                <a:spLocks noChangeArrowheads="1"/>
              </p:cNvSpPr>
              <p:nvPr/>
            </p:nvSpPr>
            <p:spPr bwMode="auto">
              <a:xfrm>
                <a:off x="2451" y="2084"/>
                <a:ext cx="112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000" b="1">
                    <a:solidFill>
                      <a:srgbClr val="FFFFFF"/>
                    </a:solidFill>
                  </a:rPr>
                  <a:t>Physical</a:t>
                </a:r>
                <a:endParaRPr lang="en-US" sz="1000">
                  <a:solidFill>
                    <a:srgbClr val="000000"/>
                  </a:solidFill>
                </a:endParaRPr>
              </a:p>
              <a:p>
                <a:pPr algn="ctr" eaLnBrk="0" fontAlgn="base" hangingPunct="0">
                  <a:spcBef>
                    <a:spcPct val="0"/>
                  </a:spcBef>
                  <a:spcAft>
                    <a:spcPct val="0"/>
                  </a:spcAft>
                </a:pPr>
                <a:r>
                  <a:rPr lang="en-US" sz="1000" b="1">
                    <a:solidFill>
                      <a:srgbClr val="FFFFFF"/>
                    </a:solidFill>
                  </a:rPr>
                  <a:t>Work Demand Factors</a:t>
                </a:r>
                <a:endParaRPr lang="en-US" sz="1000">
                  <a:solidFill>
                    <a:srgbClr val="000000"/>
                  </a:solidFill>
                  <a:latin typeface="Tahoma" pitchFamily="34" charset="0"/>
                </a:endParaRPr>
              </a:p>
            </p:txBody>
          </p:sp>
          <p:sp>
            <p:nvSpPr>
              <p:cNvPr id="44046" name="Text Box 39"/>
              <p:cNvSpPr txBox="1">
                <a:spLocks noChangeArrowheads="1"/>
              </p:cNvSpPr>
              <p:nvPr/>
            </p:nvSpPr>
            <p:spPr bwMode="auto">
              <a:xfrm>
                <a:off x="3411" y="2803"/>
                <a:ext cx="5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1000" b="1">
                    <a:solidFill>
                      <a:srgbClr val="FFFFFF"/>
                    </a:solidFill>
                  </a:rPr>
                  <a:t>Individual</a:t>
                </a:r>
                <a:endParaRPr lang="en-US" sz="1000">
                  <a:solidFill>
                    <a:srgbClr val="000000"/>
                  </a:solidFill>
                </a:endParaRPr>
              </a:p>
              <a:p>
                <a:pPr eaLnBrk="0" fontAlgn="base" hangingPunct="0">
                  <a:spcBef>
                    <a:spcPct val="0"/>
                  </a:spcBef>
                  <a:spcAft>
                    <a:spcPct val="0"/>
                  </a:spcAft>
                </a:pPr>
                <a:r>
                  <a:rPr lang="en-US" sz="1000" b="1">
                    <a:solidFill>
                      <a:srgbClr val="FFFFFF"/>
                    </a:solidFill>
                  </a:rPr>
                  <a:t>Nurse Factors</a:t>
                </a:r>
                <a:endParaRPr lang="en-US" sz="1000">
                  <a:solidFill>
                    <a:srgbClr val="000000"/>
                  </a:solidFill>
                  <a:latin typeface="Tahoma" pitchFamily="34" charset="0"/>
                </a:endParaRPr>
              </a:p>
            </p:txBody>
          </p:sp>
          <p:sp>
            <p:nvSpPr>
              <p:cNvPr id="44047" name="Text Box 40"/>
              <p:cNvSpPr txBox="1">
                <a:spLocks noChangeArrowheads="1"/>
              </p:cNvSpPr>
              <p:nvPr/>
            </p:nvSpPr>
            <p:spPr bwMode="auto">
              <a:xfrm>
                <a:off x="3560" y="3182"/>
                <a:ext cx="756"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1000" b="1">
                    <a:solidFill>
                      <a:srgbClr val="FFFFFF"/>
                    </a:solidFill>
                  </a:rPr>
                  <a:t>Organizational</a:t>
                </a:r>
                <a:endParaRPr lang="en-US" sz="1000">
                  <a:solidFill>
                    <a:srgbClr val="000000"/>
                  </a:solidFill>
                </a:endParaRPr>
              </a:p>
              <a:p>
                <a:pPr eaLnBrk="0" fontAlgn="base" hangingPunct="0">
                  <a:spcBef>
                    <a:spcPct val="0"/>
                  </a:spcBef>
                  <a:spcAft>
                    <a:spcPct val="0"/>
                  </a:spcAft>
                </a:pPr>
                <a:r>
                  <a:rPr lang="en-US" sz="1000" b="1">
                    <a:solidFill>
                      <a:srgbClr val="FFFFFF"/>
                    </a:solidFill>
                  </a:rPr>
                  <a:t>Professional/</a:t>
                </a:r>
                <a:endParaRPr lang="en-US" sz="1000">
                  <a:solidFill>
                    <a:srgbClr val="000000"/>
                  </a:solidFill>
                </a:endParaRPr>
              </a:p>
              <a:p>
                <a:pPr eaLnBrk="0" fontAlgn="base" hangingPunct="0">
                  <a:spcBef>
                    <a:spcPct val="0"/>
                  </a:spcBef>
                  <a:spcAft>
                    <a:spcPct val="0"/>
                  </a:spcAft>
                </a:pPr>
                <a:r>
                  <a:rPr lang="en-US" sz="1000" b="1">
                    <a:solidFill>
                      <a:srgbClr val="FFFFFF"/>
                    </a:solidFill>
                  </a:rPr>
                  <a:t>Occupational</a:t>
                </a:r>
                <a:endParaRPr lang="en-US" sz="1000">
                  <a:solidFill>
                    <a:srgbClr val="000000"/>
                  </a:solidFill>
                </a:endParaRPr>
              </a:p>
              <a:p>
                <a:pPr eaLnBrk="0" fontAlgn="base" hangingPunct="0">
                  <a:spcBef>
                    <a:spcPct val="0"/>
                  </a:spcBef>
                  <a:spcAft>
                    <a:spcPct val="0"/>
                  </a:spcAft>
                </a:pPr>
                <a:r>
                  <a:rPr lang="en-US" sz="1000" b="1">
                    <a:solidFill>
                      <a:srgbClr val="FFFFFF"/>
                    </a:solidFill>
                  </a:rPr>
                  <a:t>Factors</a:t>
                </a:r>
                <a:endParaRPr lang="en-US" sz="1000">
                  <a:solidFill>
                    <a:srgbClr val="000000"/>
                  </a:solidFill>
                  <a:latin typeface="Tahoma" pitchFamily="34" charset="0"/>
                </a:endParaRPr>
              </a:p>
            </p:txBody>
          </p:sp>
          <p:sp>
            <p:nvSpPr>
              <p:cNvPr id="44048" name="Text Box 41"/>
              <p:cNvSpPr txBox="1">
                <a:spLocks noChangeArrowheads="1"/>
              </p:cNvSpPr>
              <p:nvPr/>
            </p:nvSpPr>
            <p:spPr bwMode="auto">
              <a:xfrm>
                <a:off x="3161" y="3668"/>
                <a:ext cx="117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1000" b="1">
                    <a:solidFill>
                      <a:srgbClr val="FFFFFF"/>
                    </a:solidFill>
                  </a:rPr>
                  <a:t>External</a:t>
                </a:r>
                <a:endParaRPr lang="en-US" sz="1000">
                  <a:solidFill>
                    <a:srgbClr val="000000"/>
                  </a:solidFill>
                </a:endParaRPr>
              </a:p>
              <a:p>
                <a:pPr eaLnBrk="0" fontAlgn="base" hangingPunct="0">
                  <a:spcBef>
                    <a:spcPct val="0"/>
                  </a:spcBef>
                  <a:spcAft>
                    <a:spcPct val="0"/>
                  </a:spcAft>
                </a:pPr>
                <a:r>
                  <a:rPr lang="en-US" sz="1000" b="1">
                    <a:solidFill>
                      <a:srgbClr val="FFFFFF"/>
                    </a:solidFill>
                  </a:rPr>
                  <a:t>Professional/</a:t>
                </a:r>
                <a:endParaRPr lang="en-US" sz="1000">
                  <a:solidFill>
                    <a:srgbClr val="000000"/>
                  </a:solidFill>
                </a:endParaRPr>
              </a:p>
              <a:p>
                <a:pPr eaLnBrk="0" fontAlgn="base" hangingPunct="0">
                  <a:spcBef>
                    <a:spcPct val="0"/>
                  </a:spcBef>
                  <a:spcAft>
                    <a:spcPct val="0"/>
                  </a:spcAft>
                </a:pPr>
                <a:r>
                  <a:rPr lang="en-US" sz="1000" b="1">
                    <a:solidFill>
                      <a:srgbClr val="FFFFFF"/>
                    </a:solidFill>
                  </a:rPr>
                  <a:t>Occupational</a:t>
                </a:r>
                <a:endParaRPr lang="en-US" sz="1000">
                  <a:solidFill>
                    <a:srgbClr val="000000"/>
                  </a:solidFill>
                </a:endParaRPr>
              </a:p>
              <a:p>
                <a:pPr eaLnBrk="0" fontAlgn="base" hangingPunct="0">
                  <a:spcBef>
                    <a:spcPct val="0"/>
                  </a:spcBef>
                  <a:spcAft>
                    <a:spcPct val="0"/>
                  </a:spcAft>
                </a:pPr>
                <a:r>
                  <a:rPr lang="en-US" sz="1000" b="1">
                    <a:solidFill>
                      <a:srgbClr val="FFFFFF"/>
                    </a:solidFill>
                  </a:rPr>
                  <a:t>Factors</a:t>
                </a:r>
                <a:endParaRPr lang="en-US" sz="1000">
                  <a:solidFill>
                    <a:srgbClr val="000000"/>
                  </a:solidFill>
                  <a:latin typeface="Tahoma" pitchFamily="34" charset="0"/>
                </a:endParaRPr>
              </a:p>
            </p:txBody>
          </p:sp>
          <p:sp>
            <p:nvSpPr>
              <p:cNvPr id="44049" name="Text Box 42"/>
              <p:cNvSpPr txBox="1">
                <a:spLocks noChangeArrowheads="1"/>
              </p:cNvSpPr>
              <p:nvPr/>
            </p:nvSpPr>
            <p:spPr bwMode="auto">
              <a:xfrm>
                <a:off x="2067" y="3678"/>
                <a:ext cx="709"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r>
                  <a:rPr lang="en-US" sz="1000" b="1">
                    <a:solidFill>
                      <a:srgbClr val="FFFFFF"/>
                    </a:solidFill>
                  </a:rPr>
                  <a:t>External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Socio-Cultural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Factors</a:t>
                </a:r>
                <a:endParaRPr lang="en-US" sz="1000">
                  <a:solidFill>
                    <a:srgbClr val="000000"/>
                  </a:solidFill>
                  <a:latin typeface="Tahoma" pitchFamily="34" charset="0"/>
                </a:endParaRPr>
              </a:p>
            </p:txBody>
          </p:sp>
          <p:sp>
            <p:nvSpPr>
              <p:cNvPr id="44050" name="Text Box 43"/>
              <p:cNvSpPr txBox="1">
                <a:spLocks noChangeArrowheads="1"/>
              </p:cNvSpPr>
              <p:nvPr/>
            </p:nvSpPr>
            <p:spPr bwMode="auto">
              <a:xfrm>
                <a:off x="1806" y="3243"/>
                <a:ext cx="706"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r>
                  <a:rPr lang="en-US" sz="1000" b="1">
                    <a:solidFill>
                      <a:srgbClr val="FFFFFF"/>
                    </a:solidFill>
                  </a:rPr>
                  <a:t>Organizational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Social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Factors</a:t>
                </a:r>
                <a:endParaRPr lang="en-US" sz="1000">
                  <a:solidFill>
                    <a:srgbClr val="000000"/>
                  </a:solidFill>
                  <a:latin typeface="Tahoma" pitchFamily="34" charset="0"/>
                </a:endParaRPr>
              </a:p>
            </p:txBody>
          </p:sp>
          <p:sp>
            <p:nvSpPr>
              <p:cNvPr id="44051" name="Text Box 44"/>
              <p:cNvSpPr txBox="1">
                <a:spLocks noChangeArrowheads="1"/>
              </p:cNvSpPr>
              <p:nvPr/>
            </p:nvSpPr>
            <p:spPr bwMode="auto">
              <a:xfrm>
                <a:off x="1701" y="2614"/>
                <a:ext cx="8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r>
                  <a:rPr lang="en-US" sz="1000" b="1">
                    <a:solidFill>
                      <a:srgbClr val="FFFFFF"/>
                    </a:solidFill>
                  </a:rPr>
                  <a:t>Individual Cognitive/Psycho / Social Work Demand Factors</a:t>
                </a:r>
                <a:endParaRPr lang="en-US" sz="1000">
                  <a:solidFill>
                    <a:srgbClr val="000000"/>
                  </a:solidFill>
                  <a:latin typeface="Tahoma" pitchFamily="34" charset="0"/>
                </a:endParaRPr>
              </a:p>
            </p:txBody>
          </p:sp>
          <p:sp>
            <p:nvSpPr>
              <p:cNvPr id="44052" name="Text Box 45"/>
              <p:cNvSpPr txBox="1">
                <a:spLocks noChangeArrowheads="1"/>
              </p:cNvSpPr>
              <p:nvPr/>
            </p:nvSpPr>
            <p:spPr bwMode="auto">
              <a:xfrm>
                <a:off x="2522" y="1082"/>
                <a:ext cx="116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300" b="1">
                    <a:solidFill>
                      <a:srgbClr val="000000"/>
                    </a:solidFill>
                  </a:rPr>
                  <a:t>Physical / Structural</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Policy Components</a:t>
                </a:r>
                <a:endParaRPr lang="en-US" b="1">
                  <a:solidFill>
                    <a:srgbClr val="000000"/>
                  </a:solidFill>
                  <a:latin typeface="Tahoma" pitchFamily="34" charset="0"/>
                </a:endParaRPr>
              </a:p>
            </p:txBody>
          </p:sp>
          <p:sp>
            <p:nvSpPr>
              <p:cNvPr id="44053" name="Text Box 46"/>
              <p:cNvSpPr txBox="1">
                <a:spLocks noChangeArrowheads="1"/>
              </p:cNvSpPr>
              <p:nvPr/>
            </p:nvSpPr>
            <p:spPr bwMode="auto">
              <a:xfrm>
                <a:off x="4547" y="2612"/>
                <a:ext cx="7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300" b="1">
                    <a:solidFill>
                      <a:srgbClr val="000000"/>
                    </a:solidFill>
                  </a:rPr>
                  <a:t>Professional/</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Occupational</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Components</a:t>
                </a:r>
                <a:endParaRPr lang="en-US" b="1">
                  <a:solidFill>
                    <a:srgbClr val="000000"/>
                  </a:solidFill>
                  <a:latin typeface="Tahoma" pitchFamily="34" charset="0"/>
                </a:endParaRPr>
              </a:p>
            </p:txBody>
          </p:sp>
          <p:sp>
            <p:nvSpPr>
              <p:cNvPr id="44054" name="Text Box 47"/>
              <p:cNvSpPr txBox="1">
                <a:spLocks noChangeArrowheads="1"/>
              </p:cNvSpPr>
              <p:nvPr/>
            </p:nvSpPr>
            <p:spPr bwMode="auto">
              <a:xfrm>
                <a:off x="681" y="2882"/>
                <a:ext cx="86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300" b="1">
                    <a:solidFill>
                      <a:srgbClr val="000000"/>
                    </a:solidFill>
                  </a:rPr>
                  <a:t>     Cognitive Psycho/Socio/</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     Cultural </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     Components </a:t>
                </a:r>
                <a:endParaRPr lang="en-US" b="1">
                  <a:solidFill>
                    <a:srgbClr val="000000"/>
                  </a:solidFill>
                  <a:latin typeface="Tahoma" pitchFamily="34" charset="0"/>
                </a:endParaRPr>
              </a:p>
            </p:txBody>
          </p:sp>
        </p:grpSp>
        <p:sp>
          <p:nvSpPr>
            <p:cNvPr id="44038" name="Text Box 48"/>
            <p:cNvSpPr txBox="1">
              <a:spLocks noChangeArrowheads="1"/>
            </p:cNvSpPr>
            <p:nvPr/>
          </p:nvSpPr>
          <p:spPr bwMode="auto">
            <a:xfrm>
              <a:off x="451" y="3467"/>
              <a:ext cx="98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900">
                  <a:solidFill>
                    <a:srgbClr val="000000"/>
                  </a:solidFill>
                </a:rPr>
                <a:t>Individual Work Context </a:t>
              </a:r>
            </a:p>
            <a:p>
              <a:pPr eaLnBrk="0" fontAlgn="base" hangingPunct="0">
                <a:spcBef>
                  <a:spcPct val="0"/>
                </a:spcBef>
                <a:spcAft>
                  <a:spcPct val="0"/>
                </a:spcAft>
              </a:pPr>
              <a:r>
                <a:rPr lang="en-US" sz="900">
                  <a:solidFill>
                    <a:srgbClr val="000000"/>
                  </a:solidFill>
                </a:rPr>
                <a:t>Micro Level</a:t>
              </a:r>
              <a:endParaRPr lang="en-US">
                <a:solidFill>
                  <a:srgbClr val="000000"/>
                </a:solidFill>
                <a:latin typeface="Tahoma" pitchFamily="34" charset="0"/>
              </a:endParaRPr>
            </a:p>
          </p:txBody>
        </p:sp>
        <p:sp>
          <p:nvSpPr>
            <p:cNvPr id="44039" name="Text Box 49"/>
            <p:cNvSpPr txBox="1">
              <a:spLocks noChangeArrowheads="1"/>
            </p:cNvSpPr>
            <p:nvPr/>
          </p:nvSpPr>
          <p:spPr bwMode="auto">
            <a:xfrm>
              <a:off x="451" y="3648"/>
              <a:ext cx="133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900">
                  <a:solidFill>
                    <a:srgbClr val="000000"/>
                  </a:solidFill>
                </a:rPr>
                <a:t>Organizational Context</a:t>
              </a:r>
            </a:p>
            <a:p>
              <a:pPr eaLnBrk="0" fontAlgn="base" hangingPunct="0">
                <a:spcBef>
                  <a:spcPct val="0"/>
                </a:spcBef>
                <a:spcAft>
                  <a:spcPct val="0"/>
                </a:spcAft>
              </a:pPr>
              <a:r>
                <a:rPr lang="en-US" sz="900">
                  <a:solidFill>
                    <a:srgbClr val="000000"/>
                  </a:solidFill>
                </a:rPr>
                <a:t>Meso Level</a:t>
              </a:r>
              <a:endParaRPr lang="en-US">
                <a:solidFill>
                  <a:srgbClr val="000000"/>
                </a:solidFill>
                <a:latin typeface="Tahoma" pitchFamily="34" charset="0"/>
              </a:endParaRPr>
            </a:p>
          </p:txBody>
        </p:sp>
        <p:sp>
          <p:nvSpPr>
            <p:cNvPr id="44040" name="Text Box 50"/>
            <p:cNvSpPr txBox="1">
              <a:spLocks noChangeArrowheads="1"/>
            </p:cNvSpPr>
            <p:nvPr/>
          </p:nvSpPr>
          <p:spPr bwMode="auto">
            <a:xfrm>
              <a:off x="451" y="3828"/>
              <a:ext cx="108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900">
                  <a:solidFill>
                    <a:srgbClr val="000000"/>
                  </a:solidFill>
                </a:rPr>
                <a:t>External Context</a:t>
              </a:r>
            </a:p>
            <a:p>
              <a:pPr eaLnBrk="0" fontAlgn="base" hangingPunct="0">
                <a:spcBef>
                  <a:spcPct val="0"/>
                </a:spcBef>
                <a:spcAft>
                  <a:spcPct val="0"/>
                </a:spcAft>
              </a:pPr>
              <a:r>
                <a:rPr lang="en-US" sz="900">
                  <a:solidFill>
                    <a:srgbClr val="000000"/>
                  </a:solidFill>
                </a:rPr>
                <a:t>Macro Level</a:t>
              </a:r>
              <a:endParaRPr lang="en-US">
                <a:solidFill>
                  <a:srgbClr val="000000"/>
                </a:solidFill>
                <a:latin typeface="Tahoma" pitchFamily="34" charset="0"/>
              </a:endParaRPr>
            </a:p>
          </p:txBody>
        </p:sp>
        <p:sp>
          <p:nvSpPr>
            <p:cNvPr id="44041" name="Text Box 51"/>
            <p:cNvSpPr txBox="1">
              <a:spLocks noChangeArrowheads="1"/>
            </p:cNvSpPr>
            <p:nvPr/>
          </p:nvSpPr>
          <p:spPr bwMode="auto">
            <a:xfrm>
              <a:off x="2706" y="2477"/>
              <a:ext cx="79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200" b="1">
                  <a:solidFill>
                    <a:srgbClr val="000000"/>
                  </a:solidFill>
                </a:rPr>
                <a:t>Nurse</a:t>
              </a:r>
            </a:p>
            <a:p>
              <a:pPr algn="ctr" eaLnBrk="0" fontAlgn="base" hangingPunct="0">
                <a:spcBef>
                  <a:spcPct val="0"/>
                </a:spcBef>
                <a:spcAft>
                  <a:spcPct val="0"/>
                </a:spcAft>
              </a:pPr>
              <a:r>
                <a:rPr lang="en-US" sz="1200" b="1">
                  <a:solidFill>
                    <a:srgbClr val="000000"/>
                  </a:solidFill>
                </a:rPr>
                <a:t>Patient</a:t>
              </a:r>
            </a:p>
            <a:p>
              <a:pPr algn="just" eaLnBrk="0" fontAlgn="base" hangingPunct="0">
                <a:spcBef>
                  <a:spcPct val="0"/>
                </a:spcBef>
                <a:spcAft>
                  <a:spcPct val="0"/>
                </a:spcAft>
              </a:pPr>
              <a:r>
                <a:rPr lang="en-US" sz="1200" b="1">
                  <a:solidFill>
                    <a:srgbClr val="000000"/>
                  </a:solidFill>
                </a:rPr>
                <a:t>Organizational</a:t>
              </a:r>
            </a:p>
            <a:p>
              <a:pPr algn="ctr" eaLnBrk="0" fontAlgn="base" hangingPunct="0">
                <a:spcBef>
                  <a:spcPct val="0"/>
                </a:spcBef>
                <a:spcAft>
                  <a:spcPct val="0"/>
                </a:spcAft>
              </a:pPr>
              <a:r>
                <a:rPr lang="en-US" sz="1200" b="1">
                  <a:solidFill>
                    <a:srgbClr val="000000"/>
                  </a:solidFill>
                </a:rPr>
                <a:t>Societal </a:t>
              </a:r>
            </a:p>
            <a:p>
              <a:pPr algn="ctr" eaLnBrk="0" fontAlgn="base" hangingPunct="0">
                <a:spcBef>
                  <a:spcPct val="0"/>
                </a:spcBef>
                <a:spcAft>
                  <a:spcPct val="0"/>
                </a:spcAft>
              </a:pPr>
              <a:r>
                <a:rPr lang="en-US" sz="1200" b="1">
                  <a:solidFill>
                    <a:srgbClr val="000000"/>
                  </a:solidFill>
                </a:rPr>
                <a:t>Outcomes</a:t>
              </a:r>
            </a:p>
            <a:p>
              <a:pPr eaLnBrk="0" fontAlgn="base" hangingPunct="0">
                <a:spcBef>
                  <a:spcPct val="0"/>
                </a:spcBef>
                <a:spcAft>
                  <a:spcPct val="0"/>
                </a:spcAft>
              </a:pPr>
              <a:endParaRPr lang="en-US" sz="1200">
                <a:solidFill>
                  <a:srgbClr val="000000"/>
                </a:solidFill>
                <a:latin typeface="Tahoma" pitchFamily="34" charset="0"/>
              </a:endParaRPr>
            </a:p>
          </p:txBody>
        </p:sp>
      </p:grpSp>
      <p:sp>
        <p:nvSpPr>
          <p:cNvPr id="44035" name="TextBox 21"/>
          <p:cNvSpPr txBox="1">
            <a:spLocks noChangeArrowheads="1"/>
          </p:cNvSpPr>
          <p:nvPr/>
        </p:nvSpPr>
        <p:spPr bwMode="auto">
          <a:xfrm>
            <a:off x="0" y="1143000"/>
            <a:ext cx="2743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3200" i="1">
                <a:solidFill>
                  <a:srgbClr val="FF6600"/>
                </a:solidFill>
              </a:rPr>
              <a:t>Organizing Framework for Healthy Work </a:t>
            </a:r>
          </a:p>
          <a:p>
            <a:pPr eaLnBrk="0" fontAlgn="base" hangingPunct="0">
              <a:spcBef>
                <a:spcPct val="0"/>
              </a:spcBef>
              <a:spcAft>
                <a:spcPct val="0"/>
              </a:spcAft>
            </a:pPr>
            <a:r>
              <a:rPr lang="en-US" sz="3200" i="1">
                <a:solidFill>
                  <a:srgbClr val="FF6600"/>
                </a:solidFill>
              </a:rPr>
              <a:t>Environments Best Practice Guideline Project</a:t>
            </a:r>
          </a:p>
        </p:txBody>
      </p:sp>
    </p:spTree>
    <p:custDataLst>
      <p:tags r:id="rId1"/>
    </p:custDataLst>
    <p:extLst>
      <p:ext uri="{BB962C8B-B14F-4D97-AF65-F5344CB8AC3E}">
        <p14:creationId xmlns:p14="http://schemas.microsoft.com/office/powerpoint/2010/main" val="1655088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143000"/>
            <a:ext cx="8229600" cy="796925"/>
          </a:xfrm>
        </p:spPr>
        <p:txBody>
          <a:bodyPr/>
          <a:lstStyle/>
          <a:p>
            <a:pPr eaLnBrk="1" hangingPunct="1"/>
            <a:r>
              <a:rPr sz="3600" smtClean="0"/>
              <a:t>Target Group</a:t>
            </a:r>
          </a:p>
        </p:txBody>
      </p:sp>
      <p:sp>
        <p:nvSpPr>
          <p:cNvPr id="45059" name="Rectangle 3"/>
          <p:cNvSpPr>
            <a:spLocks noGrp="1" noChangeArrowheads="1"/>
          </p:cNvSpPr>
          <p:nvPr>
            <p:ph sz="half" idx="2"/>
          </p:nvPr>
        </p:nvSpPr>
        <p:spPr>
          <a:xfrm>
            <a:off x="0" y="1828800"/>
            <a:ext cx="9144000" cy="5300663"/>
          </a:xfrm>
        </p:spPr>
        <p:txBody>
          <a:bodyPr/>
          <a:lstStyle/>
          <a:p>
            <a:pPr eaLnBrk="1" hangingPunct="1">
              <a:buClr>
                <a:schemeClr val="bg1"/>
              </a:buClr>
              <a:buFont typeface="Wingdings" pitchFamily="2" charset="2"/>
              <a:buChar char="§"/>
            </a:pPr>
            <a:r>
              <a:rPr smtClean="0">
                <a:latin typeface="Times New Roman" pitchFamily="18" charset="0"/>
                <a:cs typeface="Times New Roman" pitchFamily="18" charset="0"/>
              </a:rPr>
              <a:t>Nurses in all roles and settings: </a:t>
            </a:r>
            <a:endParaRPr lang="en-CA"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Interdisciplinary team members </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Students</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Administrators/leaders at all levels of the organization and system</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Policy makers, regulatory bodies and governments</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Professional organizations, employers and labour groups</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Educators </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Researchers</a:t>
            </a:r>
            <a:endParaRPr lang="en-CA" sz="2400" smtClean="0">
              <a:latin typeface="Times New Roman" pitchFamily="18" charset="0"/>
              <a:cs typeface="Times New Roman" pitchFamily="18" charset="0"/>
            </a:endParaRPr>
          </a:p>
          <a:p>
            <a:pPr lvl="1" eaLnBrk="1" hangingPunct="1">
              <a:buClr>
                <a:schemeClr val="bg1"/>
              </a:buClr>
              <a:buFont typeface="Wingdings" pitchFamily="2" charset="2"/>
              <a:buChar char="§"/>
            </a:pPr>
            <a:r>
              <a:rPr lang="en-US" sz="2400" smtClean="0">
                <a:latin typeface="Times New Roman" pitchFamily="18" charset="0"/>
                <a:cs typeface="Times New Roman" pitchFamily="18" charset="0"/>
              </a:rPr>
              <a:t>Other stakeholders including to patients/clients, family advisory groups, law enforcement/security personnel and the public</a:t>
            </a:r>
            <a:endParaRPr lang="en-CA" sz="240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93013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1"/>
          </p:nvPr>
        </p:nvSpPr>
        <p:spPr>
          <a:xfrm>
            <a:off x="0" y="2057400"/>
            <a:ext cx="9144000" cy="3124200"/>
          </a:xfrm>
        </p:spPr>
        <p:txBody>
          <a:bodyPr/>
          <a:lstStyle/>
          <a:p>
            <a:pPr>
              <a:buFontTx/>
              <a:buNone/>
            </a:pPr>
            <a:r>
              <a:rPr smtClean="0"/>
              <a:t>	</a:t>
            </a:r>
            <a:r>
              <a:rPr sz="3200" b="1" smtClean="0"/>
              <a:t> “A safe work environment free from danger is a basic element for providing quality health care.”</a:t>
            </a:r>
            <a:endParaRPr sz="2800" smtClean="0"/>
          </a:p>
        </p:txBody>
      </p:sp>
      <p:pic>
        <p:nvPicPr>
          <p:cNvPr id="46083" name="Picture 10" descr="MPj04265570000[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3581400"/>
            <a:ext cx="2987675" cy="2987675"/>
          </a:xfrm>
        </p:spPr>
      </p:pic>
    </p:spTree>
    <p:custDataLst>
      <p:tags r:id="rId1"/>
    </p:custDataLst>
    <p:extLst>
      <p:ext uri="{BB962C8B-B14F-4D97-AF65-F5344CB8AC3E}">
        <p14:creationId xmlns:p14="http://schemas.microsoft.com/office/powerpoint/2010/main" val="750308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7772400" cy="1143000"/>
          </a:xfrm>
          <a:noFill/>
        </p:spPr>
        <p:txBody>
          <a:bodyPr anchor="t"/>
          <a:lstStyle/>
          <a:p>
            <a:r>
              <a:rPr sz="2400" smtClean="0">
                <a:solidFill>
                  <a:srgbClr val="FFFFFF"/>
                </a:solidFill>
              </a:rPr>
              <a:t/>
            </a:r>
            <a:br>
              <a:rPr sz="2400" smtClean="0">
                <a:solidFill>
                  <a:srgbClr val="FFFFFF"/>
                </a:solidFill>
              </a:rPr>
            </a:br>
            <a:r>
              <a:rPr sz="2400" smtClean="0">
                <a:solidFill>
                  <a:srgbClr val="FFFFFF"/>
                </a:solidFill>
              </a:rPr>
              <a:t/>
            </a:r>
            <a:br>
              <a:rPr sz="2400" smtClean="0">
                <a:solidFill>
                  <a:srgbClr val="FFFFFF"/>
                </a:solidFill>
              </a:rPr>
            </a:br>
            <a:r>
              <a:rPr sz="2400" smtClean="0">
                <a:solidFill>
                  <a:srgbClr val="FFFFFF"/>
                </a:solidFill>
              </a:rPr>
              <a:t/>
            </a:r>
            <a:br>
              <a:rPr sz="2400" smtClean="0">
                <a:solidFill>
                  <a:srgbClr val="FFFFFF"/>
                </a:solidFill>
              </a:rPr>
            </a:br>
            <a:r>
              <a:rPr sz="3600" smtClean="0"/>
              <a:t>Educational Systems Recommendations</a:t>
            </a:r>
            <a:br>
              <a:rPr sz="3600" smtClean="0"/>
            </a:br>
            <a:endParaRPr sz="3600" smtClean="0"/>
          </a:p>
        </p:txBody>
      </p:sp>
      <p:sp>
        <p:nvSpPr>
          <p:cNvPr id="47107" name="Rectangle 3"/>
          <p:cNvSpPr>
            <a:spLocks noGrp="1" noChangeArrowheads="1"/>
          </p:cNvSpPr>
          <p:nvPr>
            <p:ph idx="1"/>
          </p:nvPr>
        </p:nvSpPr>
        <p:spPr>
          <a:xfrm>
            <a:off x="685800" y="1981200"/>
            <a:ext cx="7772400" cy="4114800"/>
          </a:xfrm>
        </p:spPr>
        <p:txBody>
          <a:bodyPr/>
          <a:lstStyle/>
          <a:p>
            <a:endParaRPr sz="4800" smtClean="0"/>
          </a:p>
          <a:p>
            <a:r>
              <a:rPr b="1" smtClean="0"/>
              <a:t>7.0     Nursing education institutions should strive to be      leaders in the integration of health, safety and well-being into their own workplace culture.</a:t>
            </a:r>
            <a:endParaRPr smtClean="0"/>
          </a:p>
          <a:p>
            <a:pPr>
              <a:buFontTx/>
              <a:buNone/>
            </a:pPr>
            <a:endParaRPr smtClean="0"/>
          </a:p>
          <a:p>
            <a:r>
              <a:rPr b="1" smtClean="0"/>
              <a:t>8.0       Nursing education institutions should build health, well-being and safety into the core curriculum of nursing education programs. </a:t>
            </a:r>
            <a:endParaRPr smtClean="0"/>
          </a:p>
          <a:p>
            <a:endParaRPr smtClean="0">
              <a:solidFill>
                <a:schemeClr val="bg1"/>
              </a:solidFill>
            </a:endParaRPr>
          </a:p>
          <a:p>
            <a:pPr>
              <a:buFontTx/>
              <a:buNone/>
            </a:pPr>
            <a:endParaRPr smtClean="0">
              <a:solidFill>
                <a:schemeClr val="bg1"/>
              </a:solidFill>
            </a:endParaRPr>
          </a:p>
        </p:txBody>
      </p:sp>
    </p:spTree>
    <p:extLst>
      <p:ext uri="{BB962C8B-B14F-4D97-AF65-F5344CB8AC3E}">
        <p14:creationId xmlns:p14="http://schemas.microsoft.com/office/powerpoint/2010/main" val="2519850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81000"/>
            <a:ext cx="8229600" cy="838200"/>
          </a:xfrm>
        </p:spPr>
        <p:txBody>
          <a:bodyPr/>
          <a:lstStyle/>
          <a:p>
            <a:pPr eaLnBrk="1" hangingPunct="1"/>
            <a:r>
              <a:rPr lang="en-US" sz="4800" b="1" smtClean="0">
                <a:solidFill>
                  <a:srgbClr val="19758B"/>
                </a:solidFill>
              </a:rPr>
              <a:t>What is Workplace Violence?</a:t>
            </a:r>
          </a:p>
        </p:txBody>
      </p:sp>
      <p:sp>
        <p:nvSpPr>
          <p:cNvPr id="19459" name="Rectangle 3"/>
          <p:cNvSpPr>
            <a:spLocks noGrp="1" noChangeArrowheads="1"/>
          </p:cNvSpPr>
          <p:nvPr>
            <p:ph type="body" sz="half" idx="1"/>
          </p:nvPr>
        </p:nvSpPr>
        <p:spPr>
          <a:xfrm>
            <a:off x="609600" y="1600200"/>
            <a:ext cx="5105400" cy="4953000"/>
          </a:xfrm>
          <a:gradFill>
            <a:gsLst>
              <a:gs pos="63000">
                <a:srgbClr val="19758B"/>
              </a:gs>
              <a:gs pos="22000">
                <a:srgbClr val="1F92AD"/>
              </a:gs>
              <a:gs pos="100000">
                <a:schemeClr val="accent1">
                  <a:tint val="23500"/>
                  <a:satMod val="160000"/>
                </a:schemeClr>
              </a:gs>
            </a:gsLst>
            <a:lin ang="5400000" scaled="0"/>
          </a:gradFill>
        </p:spPr>
        <p:txBody>
          <a:bodyPr/>
          <a:lstStyle/>
          <a:p>
            <a:pPr marL="0" algn="r" eaLnBrk="1" hangingPunct="1">
              <a:buFont typeface="Arial" charset="0"/>
              <a:buNone/>
              <a:defRPr/>
            </a:pPr>
            <a:endParaRPr lang="en-US" sz="1000" b="1" dirty="0" smtClean="0">
              <a:solidFill>
                <a:schemeClr val="bg1">
                  <a:lumMod val="95000"/>
                </a:schemeClr>
              </a:solidFill>
            </a:endParaRPr>
          </a:p>
          <a:p>
            <a:pPr marL="0" algn="r" eaLnBrk="1" hangingPunct="1">
              <a:buFont typeface="Arial" charset="0"/>
              <a:buNone/>
              <a:defRPr/>
            </a:pPr>
            <a:r>
              <a:rPr lang="en-US" sz="2800" b="1" dirty="0" smtClean="0">
                <a:solidFill>
                  <a:schemeClr val="bg1">
                    <a:lumMod val="95000"/>
                  </a:schemeClr>
                </a:solidFill>
              </a:rPr>
              <a:t>Workplace Violence*</a:t>
            </a:r>
          </a:p>
          <a:p>
            <a:pPr marL="0" algn="r" eaLnBrk="1" hangingPunct="1">
              <a:buFont typeface="Arial" charset="0"/>
              <a:buNone/>
              <a:defRPr/>
            </a:pPr>
            <a:r>
              <a:rPr lang="en-US" sz="2800" dirty="0" smtClean="0">
                <a:solidFill>
                  <a:schemeClr val="bg1">
                    <a:lumMod val="95000"/>
                  </a:schemeClr>
                </a:solidFill>
              </a:rPr>
              <a:t>Incidents </a:t>
            </a:r>
            <a:r>
              <a:rPr lang="en-US" sz="2800" dirty="0">
                <a:solidFill>
                  <a:schemeClr val="bg1">
                    <a:lumMod val="95000"/>
                  </a:schemeClr>
                </a:solidFill>
              </a:rPr>
              <a:t>where staff are abused, </a:t>
            </a:r>
            <a:r>
              <a:rPr lang="en-US" sz="2800" dirty="0" smtClean="0">
                <a:solidFill>
                  <a:schemeClr val="bg1">
                    <a:lumMod val="95000"/>
                  </a:schemeClr>
                </a:solidFill>
              </a:rPr>
              <a:t>threatened, </a:t>
            </a:r>
            <a:r>
              <a:rPr lang="en-US" sz="2800" dirty="0">
                <a:solidFill>
                  <a:schemeClr val="bg1">
                    <a:lumMod val="95000"/>
                  </a:schemeClr>
                </a:solidFill>
              </a:rPr>
              <a:t>or assaulted in circumstances related to their work, including commuting to and from work, involving an explicit or implicit challenge to their safety, </a:t>
            </a:r>
            <a:r>
              <a:rPr lang="en-US" sz="2800" dirty="0" smtClean="0">
                <a:solidFill>
                  <a:schemeClr val="bg1">
                    <a:lumMod val="95000"/>
                  </a:schemeClr>
                </a:solidFill>
              </a:rPr>
              <a:t>well-being, </a:t>
            </a:r>
            <a:r>
              <a:rPr lang="en-US" sz="2800" dirty="0">
                <a:solidFill>
                  <a:schemeClr val="bg1">
                    <a:lumMod val="95000"/>
                  </a:schemeClr>
                </a:solidFill>
              </a:rPr>
              <a:t>or health.</a:t>
            </a:r>
          </a:p>
          <a:p>
            <a:pPr algn="r" eaLnBrk="1" hangingPunct="1">
              <a:buFontTx/>
              <a:buNone/>
              <a:defRPr/>
            </a:pPr>
            <a:endParaRPr lang="en-US" sz="1400" dirty="0"/>
          </a:p>
          <a:p>
            <a:pPr algn="r" eaLnBrk="1" hangingPunct="1">
              <a:buFontTx/>
              <a:buNone/>
              <a:defRPr/>
            </a:pPr>
            <a:endParaRPr lang="en-US" sz="1400" dirty="0"/>
          </a:p>
          <a:p>
            <a:pPr eaLnBrk="1" hangingPunct="1">
              <a:buFontTx/>
              <a:buNone/>
              <a:defRPr/>
            </a:pPr>
            <a:r>
              <a:rPr lang="en-US" sz="1400" dirty="0">
                <a:solidFill>
                  <a:srgbClr val="19758B"/>
                </a:solidFill>
              </a:rPr>
              <a:t>*ICN adapted this from the European Commission</a:t>
            </a:r>
          </a:p>
        </p:txBody>
      </p:sp>
      <p:pic>
        <p:nvPicPr>
          <p:cNvPr id="11268" name="Picture 4" descr="HorizontalViolence">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67400" y="1600200"/>
            <a:ext cx="3048000" cy="3886200"/>
          </a:xfrm>
          <a:ln>
            <a:solidFill>
              <a:srgbClr val="19758B"/>
            </a:solidFill>
            <a:miter lim="800000"/>
            <a:headEnd/>
            <a:tailEnd/>
          </a:ln>
        </p:spPr>
      </p:pic>
    </p:spTree>
    <p:extLst>
      <p:ext uri="{BB962C8B-B14F-4D97-AF65-F5344CB8AC3E}">
        <p14:creationId xmlns:p14="http://schemas.microsoft.com/office/powerpoint/2010/main" val="3071398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609600"/>
            <a:ext cx="7772400" cy="1143000"/>
          </a:xfrm>
          <a:noFill/>
        </p:spPr>
        <p:txBody>
          <a:bodyPr anchor="t"/>
          <a:lstStyle/>
          <a:p>
            <a:r>
              <a:rPr sz="2400" smtClean="0">
                <a:solidFill>
                  <a:srgbClr val="FFFFFF"/>
                </a:solidFill>
              </a:rPr>
              <a:t/>
            </a:r>
            <a:br>
              <a:rPr sz="2400" smtClean="0">
                <a:solidFill>
                  <a:srgbClr val="FFFFFF"/>
                </a:solidFill>
              </a:rPr>
            </a:br>
            <a:r>
              <a:rPr sz="2400" smtClean="0">
                <a:solidFill>
                  <a:srgbClr val="FFFFFF"/>
                </a:solidFill>
              </a:rPr>
              <a:t/>
            </a:r>
            <a:br>
              <a:rPr sz="2400" smtClean="0">
                <a:solidFill>
                  <a:srgbClr val="FFFFFF"/>
                </a:solidFill>
              </a:rPr>
            </a:br>
            <a:r>
              <a:rPr sz="2800" smtClean="0"/>
              <a:t>Organization Practice Recommendations </a:t>
            </a:r>
            <a:r>
              <a:rPr sz="3600" smtClean="0"/>
              <a:t/>
            </a:r>
            <a:br>
              <a:rPr sz="3600" smtClean="0"/>
            </a:br>
            <a:endParaRPr sz="3600" smtClean="0"/>
          </a:p>
        </p:txBody>
      </p:sp>
      <p:sp>
        <p:nvSpPr>
          <p:cNvPr id="48131" name="Rectangle 3"/>
          <p:cNvSpPr>
            <a:spLocks noGrp="1" noChangeArrowheads="1"/>
          </p:cNvSpPr>
          <p:nvPr>
            <p:ph idx="1"/>
          </p:nvPr>
        </p:nvSpPr>
        <p:spPr>
          <a:xfrm>
            <a:off x="685800" y="1828800"/>
            <a:ext cx="7772400" cy="4800600"/>
          </a:xfrm>
        </p:spPr>
        <p:txBody>
          <a:bodyPr/>
          <a:lstStyle/>
          <a:p>
            <a:pPr>
              <a:lnSpc>
                <a:spcPct val="80000"/>
              </a:lnSpc>
            </a:pPr>
            <a:endParaRPr sz="2000" b="1" smtClean="0"/>
          </a:p>
          <a:p>
            <a:pPr>
              <a:lnSpc>
                <a:spcPct val="80000"/>
              </a:lnSpc>
              <a:buFontTx/>
              <a:buNone/>
            </a:pPr>
            <a:r>
              <a:rPr sz="2000" b="1" smtClean="0"/>
              <a:t>1.0 	Organizations / nursing employers foster a climate and culture encompassing supportive practices, which ensure the promotion of health, well-being, and safety of nurses.</a:t>
            </a:r>
            <a:endParaRPr sz="2000" smtClean="0"/>
          </a:p>
          <a:p>
            <a:pPr>
              <a:lnSpc>
                <a:spcPct val="80000"/>
              </a:lnSpc>
            </a:pPr>
            <a:endParaRPr sz="2000" b="1" smtClean="0"/>
          </a:p>
          <a:p>
            <a:pPr>
              <a:lnSpc>
                <a:spcPct val="80000"/>
              </a:lnSpc>
              <a:buFontTx/>
              <a:buNone/>
            </a:pPr>
            <a:r>
              <a:rPr sz="2000" b="1" smtClean="0"/>
              <a:t>1.1	  Organizations / nursing employers create and design environments and systems that promote safe and healthy workplaces including strategies such as:</a:t>
            </a:r>
          </a:p>
          <a:p>
            <a:pPr>
              <a:lnSpc>
                <a:spcPct val="80000"/>
              </a:lnSpc>
            </a:pPr>
            <a:endParaRPr sz="2000" smtClean="0"/>
          </a:p>
          <a:p>
            <a:pPr lvl="1">
              <a:lnSpc>
                <a:spcPct val="80000"/>
              </a:lnSpc>
              <a:buFontTx/>
              <a:buNone/>
            </a:pPr>
            <a:r>
              <a:rPr lang="en-US" sz="2000" smtClean="0">
                <a:latin typeface="Symbol" pitchFamily="18" charset="2"/>
              </a:rPr>
              <a:t>	·</a:t>
            </a:r>
            <a:r>
              <a:rPr lang="en-US" sz="2000" smtClean="0">
                <a:latin typeface="Times New Roman" pitchFamily="18" charset="0"/>
                <a:cs typeface="Times New Roman" pitchFamily="18" charset="0"/>
              </a:rPr>
              <a:t>   </a:t>
            </a:r>
            <a:r>
              <a:rPr lang="en-US" sz="2000" b="1" smtClean="0"/>
              <a:t>Creating a culture, climate and practices that support and  promote staff health, well-being and safety.</a:t>
            </a:r>
            <a:endParaRPr lang="en-US" sz="2000" smtClean="0"/>
          </a:p>
          <a:p>
            <a:pPr lvl="1">
              <a:lnSpc>
                <a:spcPct val="80000"/>
              </a:lnSpc>
              <a:buFontTx/>
              <a:buNone/>
            </a:pPr>
            <a:r>
              <a:rPr lang="en-US" sz="2000" smtClean="0">
                <a:latin typeface="Symbol" pitchFamily="18" charset="2"/>
              </a:rPr>
              <a:t>	·</a:t>
            </a:r>
            <a:r>
              <a:rPr lang="en-US" sz="2000" smtClean="0">
                <a:latin typeface="Times New Roman" pitchFamily="18" charset="0"/>
                <a:cs typeface="Times New Roman" pitchFamily="18" charset="0"/>
              </a:rPr>
              <a:t>   </a:t>
            </a:r>
            <a:r>
              <a:rPr lang="en-US" sz="2000" b="1" smtClean="0"/>
              <a:t>Organization’s annual budget includes adequate resources (human and fiscal) to implement health and safety initiatives. </a:t>
            </a:r>
            <a:endParaRPr lang="en-US" sz="2000" smtClean="0"/>
          </a:p>
          <a:p>
            <a:pPr lvl="1">
              <a:lnSpc>
                <a:spcPct val="80000"/>
              </a:lnSpc>
              <a:buFontTx/>
              <a:buNone/>
            </a:pPr>
            <a:r>
              <a:rPr lang="en-US" sz="2000" smtClean="0">
                <a:latin typeface="Symbol" pitchFamily="18" charset="2"/>
              </a:rPr>
              <a:t>	·</a:t>
            </a:r>
            <a:r>
              <a:rPr lang="en-US" sz="2000" smtClean="0">
                <a:latin typeface="Times New Roman" pitchFamily="18" charset="0"/>
                <a:cs typeface="Times New Roman" pitchFamily="18" charset="0"/>
              </a:rPr>
              <a:t>   </a:t>
            </a:r>
            <a:r>
              <a:rPr lang="en-US" sz="2000" b="1" smtClean="0"/>
              <a:t>Organizational practices that foster mutual responsibility and accountability by individual nurses and organizational leaders to ensure a safe work environment.</a:t>
            </a:r>
            <a:endParaRPr lang="en-US" sz="2000" smtClean="0"/>
          </a:p>
          <a:p>
            <a:pPr>
              <a:lnSpc>
                <a:spcPct val="80000"/>
              </a:lnSpc>
              <a:buFontTx/>
              <a:buNone/>
            </a:pPr>
            <a:endParaRPr sz="2000" smtClean="0"/>
          </a:p>
        </p:txBody>
      </p:sp>
    </p:spTree>
    <p:extLst>
      <p:ext uri="{BB962C8B-B14F-4D97-AF65-F5344CB8AC3E}">
        <p14:creationId xmlns:p14="http://schemas.microsoft.com/office/powerpoint/2010/main" val="894554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sz="3600" smtClean="0"/>
              <a:t>Applying the Guideline to Your Context</a:t>
            </a:r>
          </a:p>
        </p:txBody>
      </p:sp>
      <p:sp>
        <p:nvSpPr>
          <p:cNvPr id="49155" name="Content Placeholder 2"/>
          <p:cNvSpPr>
            <a:spLocks noGrp="1"/>
          </p:cNvSpPr>
          <p:nvPr>
            <p:ph idx="1"/>
          </p:nvPr>
        </p:nvSpPr>
        <p:spPr>
          <a:xfrm>
            <a:off x="685800" y="2286000"/>
            <a:ext cx="7772400" cy="4038600"/>
          </a:xfrm>
        </p:spPr>
        <p:txBody>
          <a:bodyPr/>
          <a:lstStyle/>
          <a:p>
            <a:r>
              <a:rPr b="1" smtClean="0"/>
              <a:t>Study the model</a:t>
            </a:r>
            <a:endParaRPr b="1" i="1" smtClean="0"/>
          </a:p>
          <a:p>
            <a:r>
              <a:rPr smtClean="0"/>
              <a:t>The conceptual model  was created to allow users to understand the relationships between and among the key factors involved in the healthcare work environments.</a:t>
            </a:r>
          </a:p>
          <a:p>
            <a:r>
              <a:rPr smtClean="0"/>
              <a:t>Understanding the model, is critical to using the guideline effectively.</a:t>
            </a:r>
          </a:p>
          <a:p>
            <a:endParaRPr smtClean="0"/>
          </a:p>
        </p:txBody>
      </p:sp>
      <p:sp>
        <p:nvSpPr>
          <p:cNvPr id="4" name="Slide Number Placeholder 3"/>
          <p:cNvSpPr>
            <a:spLocks noGrp="1"/>
          </p:cNvSpPr>
          <p:nvPr>
            <p:ph type="sldNum" sz="quarter" idx="12"/>
          </p:nvPr>
        </p:nvSpPr>
        <p:spPr/>
        <p:txBody>
          <a:bodyPr/>
          <a:lstStyle/>
          <a:p>
            <a:pPr>
              <a:defRPr/>
            </a:pPr>
            <a:fld id="{059500D8-1E3A-43F9-ACFC-435D92EDFAE0}" type="slidenum">
              <a:rPr lang="en-US" smtClean="0">
                <a:solidFill>
                  <a:srgbClr val="FFFFFF">
                    <a:lumMod val="65000"/>
                  </a:srgbClr>
                </a:solidFill>
              </a:rPr>
              <a:pPr>
                <a:defRPr/>
              </a:pPr>
              <a:t>41</a:t>
            </a:fld>
            <a:endParaRPr lang="en-US" dirty="0">
              <a:solidFill>
                <a:srgbClr val="FFFFFF">
                  <a:lumMod val="65000"/>
                </a:srgbClr>
              </a:solidFill>
            </a:endParaRPr>
          </a:p>
        </p:txBody>
      </p:sp>
    </p:spTree>
    <p:extLst>
      <p:ext uri="{BB962C8B-B14F-4D97-AF65-F5344CB8AC3E}">
        <p14:creationId xmlns:p14="http://schemas.microsoft.com/office/powerpoint/2010/main" val="3962218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sz="3600" smtClean="0"/>
              <a:t>Applying the Guideline to Your Context</a:t>
            </a:r>
          </a:p>
        </p:txBody>
      </p:sp>
      <p:sp>
        <p:nvSpPr>
          <p:cNvPr id="50179" name="Content Placeholder 2"/>
          <p:cNvSpPr>
            <a:spLocks noGrp="1"/>
          </p:cNvSpPr>
          <p:nvPr>
            <p:ph idx="1"/>
          </p:nvPr>
        </p:nvSpPr>
        <p:spPr>
          <a:xfrm>
            <a:off x="685800" y="2286000"/>
            <a:ext cx="7772400" cy="4038600"/>
          </a:xfrm>
        </p:spPr>
        <p:txBody>
          <a:bodyPr/>
          <a:lstStyle/>
          <a:p>
            <a:r>
              <a:rPr b="1" smtClean="0"/>
              <a:t>Identify an area of focus: </a:t>
            </a:r>
          </a:p>
          <a:p>
            <a:pPr>
              <a:buFontTx/>
              <a:buNone/>
            </a:pPr>
            <a:endParaRPr b="1" smtClean="0"/>
          </a:p>
          <a:p>
            <a:r>
              <a:rPr smtClean="0"/>
              <a:t>for yourself, your situation, or your organization, that you believe requires attention to enhance the health, safety and well-being of the healthcare worker.</a:t>
            </a:r>
          </a:p>
          <a:p>
            <a:endParaRPr smtClean="0"/>
          </a:p>
        </p:txBody>
      </p:sp>
      <p:sp>
        <p:nvSpPr>
          <p:cNvPr id="4" name="Slide Number Placeholder 3"/>
          <p:cNvSpPr>
            <a:spLocks noGrp="1"/>
          </p:cNvSpPr>
          <p:nvPr>
            <p:ph type="sldNum" sz="quarter" idx="12"/>
          </p:nvPr>
        </p:nvSpPr>
        <p:spPr/>
        <p:txBody>
          <a:bodyPr/>
          <a:lstStyle/>
          <a:p>
            <a:pPr>
              <a:defRPr/>
            </a:pPr>
            <a:fld id="{359A1A6B-5546-4C65-B71D-735CECF71D0A}" type="slidenum">
              <a:rPr lang="en-US" smtClean="0">
                <a:solidFill>
                  <a:srgbClr val="FFFFFF">
                    <a:lumMod val="65000"/>
                  </a:srgbClr>
                </a:solidFill>
              </a:rPr>
              <a:pPr>
                <a:defRPr/>
              </a:pPr>
              <a:t>42</a:t>
            </a:fld>
            <a:endParaRPr lang="en-US" dirty="0">
              <a:solidFill>
                <a:srgbClr val="FFFFFF">
                  <a:lumMod val="65000"/>
                </a:srgbClr>
              </a:solidFill>
            </a:endParaRPr>
          </a:p>
        </p:txBody>
      </p:sp>
    </p:spTree>
    <p:extLst>
      <p:ext uri="{BB962C8B-B14F-4D97-AF65-F5344CB8AC3E}">
        <p14:creationId xmlns:p14="http://schemas.microsoft.com/office/powerpoint/2010/main" val="2753200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sz="3600" smtClean="0"/>
              <a:t>Applying the Guideline to Your Context</a:t>
            </a:r>
          </a:p>
        </p:txBody>
      </p:sp>
      <p:sp>
        <p:nvSpPr>
          <p:cNvPr id="51203" name="Content Placeholder 2"/>
          <p:cNvSpPr>
            <a:spLocks noGrp="1"/>
          </p:cNvSpPr>
          <p:nvPr>
            <p:ph idx="1"/>
          </p:nvPr>
        </p:nvSpPr>
        <p:spPr>
          <a:xfrm>
            <a:off x="685800" y="2286000"/>
            <a:ext cx="7772400" cy="4267200"/>
          </a:xfrm>
        </p:spPr>
        <p:txBody>
          <a:bodyPr/>
          <a:lstStyle/>
          <a:p>
            <a:r>
              <a:rPr b="1" smtClean="0"/>
              <a:t>Read the recommendations and the summary of research for your area of focus. </a:t>
            </a:r>
          </a:p>
          <a:p>
            <a:r>
              <a:rPr b="1" smtClean="0"/>
              <a:t>For each major </a:t>
            </a:r>
            <a:r>
              <a:rPr smtClean="0"/>
              <a:t>element of the model, a number of evidence-based recommendations are offered. </a:t>
            </a:r>
          </a:p>
          <a:p>
            <a:r>
              <a:rPr smtClean="0"/>
              <a:t>The recommendations are statements of what organizations/researchers/educators/governing bodies should do to promote healthy work environments. </a:t>
            </a:r>
          </a:p>
        </p:txBody>
      </p:sp>
      <p:sp>
        <p:nvSpPr>
          <p:cNvPr id="4" name="Slide Number Placeholder 3"/>
          <p:cNvSpPr>
            <a:spLocks noGrp="1"/>
          </p:cNvSpPr>
          <p:nvPr>
            <p:ph type="sldNum" sz="quarter" idx="12"/>
          </p:nvPr>
        </p:nvSpPr>
        <p:spPr/>
        <p:txBody>
          <a:bodyPr/>
          <a:lstStyle/>
          <a:p>
            <a:pPr>
              <a:defRPr/>
            </a:pPr>
            <a:fld id="{60DF5B11-FE2A-4B90-8F60-2EF147EC138A}" type="slidenum">
              <a:rPr lang="en-US" smtClean="0">
                <a:solidFill>
                  <a:srgbClr val="FFFFFF">
                    <a:lumMod val="65000"/>
                  </a:srgbClr>
                </a:solidFill>
              </a:rPr>
              <a:pPr>
                <a:defRPr/>
              </a:pPr>
              <a:t>43</a:t>
            </a:fld>
            <a:endParaRPr lang="en-US" dirty="0">
              <a:solidFill>
                <a:srgbClr val="FFFFFF">
                  <a:lumMod val="65000"/>
                </a:srgbClr>
              </a:solidFill>
            </a:endParaRPr>
          </a:p>
        </p:txBody>
      </p:sp>
    </p:spTree>
    <p:extLst>
      <p:ext uri="{BB962C8B-B14F-4D97-AF65-F5344CB8AC3E}">
        <p14:creationId xmlns:p14="http://schemas.microsoft.com/office/powerpoint/2010/main" val="1187191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sz="3600" smtClean="0"/>
              <a:t>Applying the Guideline to Your Context</a:t>
            </a:r>
          </a:p>
        </p:txBody>
      </p:sp>
      <p:sp>
        <p:nvSpPr>
          <p:cNvPr id="52227" name="Content Placeholder 2"/>
          <p:cNvSpPr>
            <a:spLocks noGrp="1"/>
          </p:cNvSpPr>
          <p:nvPr>
            <p:ph idx="1"/>
          </p:nvPr>
        </p:nvSpPr>
        <p:spPr>
          <a:xfrm>
            <a:off x="685800" y="2286000"/>
            <a:ext cx="7772400" cy="4267200"/>
          </a:xfrm>
        </p:spPr>
        <p:txBody>
          <a:bodyPr/>
          <a:lstStyle/>
          <a:p>
            <a:r>
              <a:rPr b="1" smtClean="0"/>
              <a:t>Focus on the recommendations or desired behaviours that seem most applicable to you and your current situation. The recommendations contained in this document are not meant to be applied as </a:t>
            </a:r>
            <a:r>
              <a:rPr smtClean="0"/>
              <a:t>rules, but rather as tools to assist in specific workplace situations.</a:t>
            </a:r>
          </a:p>
          <a:p>
            <a:pPr>
              <a:buFontTx/>
              <a:buNone/>
            </a:pPr>
            <a:endParaRPr smtClean="0"/>
          </a:p>
        </p:txBody>
      </p:sp>
      <p:sp>
        <p:nvSpPr>
          <p:cNvPr id="4" name="Slide Number Placeholder 3"/>
          <p:cNvSpPr>
            <a:spLocks noGrp="1"/>
          </p:cNvSpPr>
          <p:nvPr>
            <p:ph type="sldNum" sz="quarter" idx="12"/>
          </p:nvPr>
        </p:nvSpPr>
        <p:spPr/>
        <p:txBody>
          <a:bodyPr/>
          <a:lstStyle/>
          <a:p>
            <a:pPr>
              <a:defRPr/>
            </a:pPr>
            <a:fld id="{F5A274A1-10BD-44D7-88D2-438C52B6FAEC}" type="slidenum">
              <a:rPr lang="en-US" smtClean="0">
                <a:solidFill>
                  <a:srgbClr val="FFFFFF">
                    <a:lumMod val="65000"/>
                  </a:srgbClr>
                </a:solidFill>
              </a:rPr>
              <a:pPr>
                <a:defRPr/>
              </a:pPr>
              <a:t>44</a:t>
            </a:fld>
            <a:endParaRPr lang="en-US" dirty="0">
              <a:solidFill>
                <a:srgbClr val="FFFFFF">
                  <a:lumMod val="65000"/>
                </a:srgbClr>
              </a:solidFill>
            </a:endParaRPr>
          </a:p>
        </p:txBody>
      </p:sp>
    </p:spTree>
    <p:extLst>
      <p:ext uri="{BB962C8B-B14F-4D97-AF65-F5344CB8AC3E}">
        <p14:creationId xmlns:p14="http://schemas.microsoft.com/office/powerpoint/2010/main" val="4224177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sz="3600" smtClean="0"/>
              <a:t>Applying the Guideline to Your Context</a:t>
            </a:r>
          </a:p>
        </p:txBody>
      </p:sp>
      <p:sp>
        <p:nvSpPr>
          <p:cNvPr id="53251" name="Content Placeholder 2"/>
          <p:cNvSpPr>
            <a:spLocks noGrp="1"/>
          </p:cNvSpPr>
          <p:nvPr>
            <p:ph idx="1"/>
          </p:nvPr>
        </p:nvSpPr>
        <p:spPr>
          <a:xfrm>
            <a:off x="685800" y="2286000"/>
            <a:ext cx="7772400" cy="4267200"/>
          </a:xfrm>
        </p:spPr>
        <p:txBody>
          <a:bodyPr/>
          <a:lstStyle/>
          <a:p>
            <a:r>
              <a:rPr b="1" smtClean="0"/>
              <a:t>Make a plan for your environment</a:t>
            </a:r>
          </a:p>
          <a:p>
            <a:pPr>
              <a:buFontTx/>
              <a:buNone/>
            </a:pPr>
            <a:endParaRPr b="1" smtClean="0"/>
          </a:p>
          <a:p>
            <a:r>
              <a:rPr smtClean="0"/>
              <a:t>Make a tentative plan for what you might actually do to begin to address your area of focus.</a:t>
            </a:r>
          </a:p>
          <a:p>
            <a:r>
              <a:rPr smtClean="0"/>
              <a:t> If you require more information, you may wish to refer to some of the references cited, the evaluation instruments or the helpful websites </a:t>
            </a:r>
          </a:p>
        </p:txBody>
      </p:sp>
      <p:sp>
        <p:nvSpPr>
          <p:cNvPr id="4" name="Slide Number Placeholder 3"/>
          <p:cNvSpPr>
            <a:spLocks noGrp="1"/>
          </p:cNvSpPr>
          <p:nvPr>
            <p:ph type="sldNum" sz="quarter" idx="12"/>
          </p:nvPr>
        </p:nvSpPr>
        <p:spPr/>
        <p:txBody>
          <a:bodyPr/>
          <a:lstStyle/>
          <a:p>
            <a:pPr>
              <a:defRPr/>
            </a:pPr>
            <a:fld id="{0BF02671-8176-4475-A23B-5803E0ECC743}" type="slidenum">
              <a:rPr lang="en-US" smtClean="0">
                <a:solidFill>
                  <a:srgbClr val="FFFFFF">
                    <a:lumMod val="65000"/>
                  </a:srgbClr>
                </a:solidFill>
              </a:rPr>
              <a:pPr>
                <a:defRPr/>
              </a:pPr>
              <a:t>45</a:t>
            </a:fld>
            <a:endParaRPr lang="en-US" dirty="0">
              <a:solidFill>
                <a:srgbClr val="FFFFFF">
                  <a:lumMod val="65000"/>
                </a:srgbClr>
              </a:solidFill>
            </a:endParaRPr>
          </a:p>
        </p:txBody>
      </p:sp>
    </p:spTree>
    <p:extLst>
      <p:ext uri="{BB962C8B-B14F-4D97-AF65-F5344CB8AC3E}">
        <p14:creationId xmlns:p14="http://schemas.microsoft.com/office/powerpoint/2010/main" val="1252726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sz="3600" smtClean="0"/>
              <a:t>Applying the Guideline to Your Context</a:t>
            </a:r>
          </a:p>
        </p:txBody>
      </p:sp>
      <p:sp>
        <p:nvSpPr>
          <p:cNvPr id="54275" name="Content Placeholder 2"/>
          <p:cNvSpPr>
            <a:spLocks noGrp="1"/>
          </p:cNvSpPr>
          <p:nvPr>
            <p:ph idx="1"/>
          </p:nvPr>
        </p:nvSpPr>
        <p:spPr>
          <a:xfrm>
            <a:off x="685800" y="2286000"/>
            <a:ext cx="7772400" cy="4267200"/>
          </a:xfrm>
        </p:spPr>
        <p:txBody>
          <a:bodyPr/>
          <a:lstStyle/>
          <a:p>
            <a:r>
              <a:rPr b="1" smtClean="0"/>
              <a:t>Discuss the plan with others. Take the time to solicit input into your plan from people whom it might </a:t>
            </a:r>
            <a:r>
              <a:rPr smtClean="0"/>
              <a:t>affect,</a:t>
            </a:r>
          </a:p>
          <a:p>
            <a:r>
              <a:rPr smtClean="0"/>
              <a:t> those whose engagement will be critical to its success, and from trusted advisors </a:t>
            </a:r>
          </a:p>
          <a:p>
            <a:r>
              <a:rPr smtClean="0"/>
              <a:t>For the intervention to be most effective, support is required from multiple levels within the organization/program unit.</a:t>
            </a:r>
          </a:p>
          <a:p>
            <a:endParaRPr smtClean="0"/>
          </a:p>
        </p:txBody>
      </p:sp>
      <p:sp>
        <p:nvSpPr>
          <p:cNvPr id="4" name="Slide Number Placeholder 3"/>
          <p:cNvSpPr>
            <a:spLocks noGrp="1"/>
          </p:cNvSpPr>
          <p:nvPr>
            <p:ph type="sldNum" sz="quarter" idx="12"/>
          </p:nvPr>
        </p:nvSpPr>
        <p:spPr/>
        <p:txBody>
          <a:bodyPr/>
          <a:lstStyle/>
          <a:p>
            <a:pPr>
              <a:defRPr/>
            </a:pPr>
            <a:fld id="{7FDDC9DF-1C27-40C1-80DA-5BA03EDDD726}" type="slidenum">
              <a:rPr lang="en-US" smtClean="0">
                <a:solidFill>
                  <a:srgbClr val="FFFFFF">
                    <a:lumMod val="65000"/>
                  </a:srgbClr>
                </a:solidFill>
              </a:rPr>
              <a:pPr>
                <a:defRPr/>
              </a:pPr>
              <a:t>46</a:t>
            </a:fld>
            <a:endParaRPr lang="en-US" dirty="0">
              <a:solidFill>
                <a:srgbClr val="FFFFFF">
                  <a:lumMod val="65000"/>
                </a:srgbClr>
              </a:solidFill>
            </a:endParaRPr>
          </a:p>
        </p:txBody>
      </p:sp>
    </p:spTree>
    <p:extLst>
      <p:ext uri="{BB962C8B-B14F-4D97-AF65-F5344CB8AC3E}">
        <p14:creationId xmlns:p14="http://schemas.microsoft.com/office/powerpoint/2010/main" val="600362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sz="3600" smtClean="0"/>
              <a:t>Applying the Guideline to Your Context</a:t>
            </a:r>
          </a:p>
        </p:txBody>
      </p:sp>
      <p:sp>
        <p:nvSpPr>
          <p:cNvPr id="55299" name="Text Placeholder 5"/>
          <p:cNvSpPr>
            <a:spLocks noGrp="1"/>
          </p:cNvSpPr>
          <p:nvPr>
            <p:ph type="body" sz="half" idx="1"/>
          </p:nvPr>
        </p:nvSpPr>
        <p:spPr>
          <a:xfrm>
            <a:off x="457200" y="2362200"/>
            <a:ext cx="3733800" cy="3810000"/>
          </a:xfrm>
        </p:spPr>
        <p:txBody>
          <a:bodyPr/>
          <a:lstStyle/>
          <a:p>
            <a:endParaRPr lang="en-CA" smtClean="0"/>
          </a:p>
        </p:txBody>
      </p:sp>
      <p:sp>
        <p:nvSpPr>
          <p:cNvPr id="55300" name="Content Placeholder 2"/>
          <p:cNvSpPr>
            <a:spLocks noGrp="1"/>
          </p:cNvSpPr>
          <p:nvPr>
            <p:ph sz="half" idx="2"/>
          </p:nvPr>
        </p:nvSpPr>
        <p:spPr/>
        <p:txBody>
          <a:bodyPr/>
          <a:lstStyle/>
          <a:p>
            <a:r>
              <a:rPr b="1" smtClean="0"/>
              <a:t>Revise your plan and get started: It is important to begin, and then make adjustments as you go. </a:t>
            </a:r>
            <a:endParaRPr smtClean="0"/>
          </a:p>
        </p:txBody>
      </p:sp>
      <p:sp>
        <p:nvSpPr>
          <p:cNvPr id="4" name="Slide Number Placeholder 3"/>
          <p:cNvSpPr>
            <a:spLocks noGrp="1"/>
          </p:cNvSpPr>
          <p:nvPr>
            <p:ph type="sldNum" sz="quarter" idx="4294967295"/>
          </p:nvPr>
        </p:nvSpPr>
        <p:spPr>
          <a:xfrm>
            <a:off x="8686800" y="6324600"/>
            <a:ext cx="457200" cy="457200"/>
          </a:xfrm>
        </p:spPr>
        <p:txBody>
          <a:bodyPr/>
          <a:lstStyle/>
          <a:p>
            <a:pPr>
              <a:defRPr/>
            </a:pPr>
            <a:fld id="{3A9A2BC9-0165-4620-B588-54C414A23D7F}" type="slidenum">
              <a:rPr lang="en-US" smtClean="0">
                <a:solidFill>
                  <a:srgbClr val="FFFFFF">
                    <a:lumMod val="65000"/>
                  </a:srgbClr>
                </a:solidFill>
              </a:rPr>
              <a:pPr>
                <a:defRPr/>
              </a:pPr>
              <a:t>47</a:t>
            </a:fld>
            <a:endParaRPr lang="en-US" dirty="0">
              <a:solidFill>
                <a:srgbClr val="FFFFFF">
                  <a:lumMod val="65000"/>
                </a:srgbClr>
              </a:solidFill>
            </a:endParaRPr>
          </a:p>
        </p:txBody>
      </p:sp>
    </p:spTree>
    <p:extLst>
      <p:ext uri="{BB962C8B-B14F-4D97-AF65-F5344CB8AC3E}">
        <p14:creationId xmlns:p14="http://schemas.microsoft.com/office/powerpoint/2010/main" val="682690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r>
              <a:rPr sz="2400" smtClean="0"/>
              <a:t>Case Scenario: Effects of unaddressed conflict </a:t>
            </a:r>
            <a:r>
              <a:rPr smtClean="0"/>
              <a:t/>
            </a:r>
            <a:br>
              <a:rPr smtClean="0"/>
            </a:br>
            <a:endParaRPr smtClean="0"/>
          </a:p>
        </p:txBody>
      </p:sp>
      <p:sp>
        <p:nvSpPr>
          <p:cNvPr id="56323" name="Content Placeholder 5"/>
          <p:cNvSpPr>
            <a:spLocks noGrp="1"/>
          </p:cNvSpPr>
          <p:nvPr>
            <p:ph idx="1"/>
          </p:nvPr>
        </p:nvSpPr>
        <p:spPr>
          <a:xfrm>
            <a:off x="685800" y="1524000"/>
            <a:ext cx="7772400" cy="5029200"/>
          </a:xfrm>
        </p:spPr>
        <p:txBody>
          <a:bodyPr/>
          <a:lstStyle/>
          <a:p>
            <a:pPr>
              <a:buFontTx/>
              <a:buNone/>
            </a:pPr>
            <a:endParaRPr smtClean="0"/>
          </a:p>
          <a:p>
            <a:r>
              <a:rPr sz="1800" b="1" smtClean="0"/>
              <a:t>Background</a:t>
            </a:r>
            <a:r>
              <a:rPr sz="1800" smtClean="0"/>
              <a:t>: During free lab time for two streams of nursing students at a community college the following activities occurred: nursing students were observed throwing balled up paper at their peers, books were sliding aggressively across the lab, and nasty remarks were uttered. </a:t>
            </a:r>
          </a:p>
          <a:p>
            <a:r>
              <a:rPr sz="1800" smtClean="0"/>
              <a:t> The tension continued to escalate between the two streams of students to the point where there was personal invasion of space and physical pushing. At that time one of the students reported the incident, as she felt that she was now studying in an unhealthy and hostile environment. </a:t>
            </a:r>
          </a:p>
          <a:p>
            <a:r>
              <a:rPr sz="1800" smtClean="0"/>
              <a:t> The student could not identify when the conflict /violence began but did recognize that an on-going deterioration of the relationship had resulted and that a series of small events contributed to the problems. Communication between the two streams deteriorated to point where individuals were no longer speaking directly to each other unless absolutely necessary. </a:t>
            </a:r>
          </a:p>
          <a:p>
            <a:endParaRPr smtClean="0"/>
          </a:p>
        </p:txBody>
      </p:sp>
    </p:spTree>
    <p:extLst>
      <p:ext uri="{BB962C8B-B14F-4D97-AF65-F5344CB8AC3E}">
        <p14:creationId xmlns:p14="http://schemas.microsoft.com/office/powerpoint/2010/main" val="2332662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6"/>
          <p:cNvSpPr>
            <a:spLocks noGrp="1"/>
          </p:cNvSpPr>
          <p:nvPr>
            <p:ph type="title"/>
          </p:nvPr>
        </p:nvSpPr>
        <p:spPr>
          <a:xfrm>
            <a:off x="685800" y="1676400"/>
            <a:ext cx="7772400" cy="914400"/>
          </a:xfrm>
        </p:spPr>
        <p:txBody>
          <a:bodyPr/>
          <a:lstStyle/>
          <a:p>
            <a:r>
              <a:rPr sz="3200" smtClean="0"/>
              <a:t>What are some of the Impacts that may occur as a result of the Conflict ?</a:t>
            </a:r>
            <a:br>
              <a:rPr sz="3200" smtClean="0"/>
            </a:br>
            <a:endParaRPr sz="3200" smtClean="0"/>
          </a:p>
        </p:txBody>
      </p:sp>
      <p:sp>
        <p:nvSpPr>
          <p:cNvPr id="57347" name="Content Placeholder 7"/>
          <p:cNvSpPr>
            <a:spLocks noGrp="1"/>
          </p:cNvSpPr>
          <p:nvPr>
            <p:ph idx="1"/>
          </p:nvPr>
        </p:nvSpPr>
        <p:spPr>
          <a:xfrm>
            <a:off x="609600" y="2590800"/>
            <a:ext cx="7772400" cy="3810000"/>
          </a:xfrm>
        </p:spPr>
        <p:txBody>
          <a:bodyPr/>
          <a:lstStyle/>
          <a:p>
            <a:r>
              <a:rPr smtClean="0"/>
              <a:t>absenteeism</a:t>
            </a:r>
          </a:p>
          <a:p>
            <a:r>
              <a:rPr smtClean="0"/>
              <a:t>related stress</a:t>
            </a:r>
          </a:p>
          <a:p>
            <a:r>
              <a:rPr smtClean="0"/>
              <a:t>gossiping</a:t>
            </a:r>
          </a:p>
          <a:p>
            <a:r>
              <a:rPr smtClean="0"/>
              <a:t>divisive behaviour i.e. choosing sides</a:t>
            </a:r>
          </a:p>
          <a:p>
            <a:r>
              <a:rPr smtClean="0"/>
              <a:t>injury: physical or emotional</a:t>
            </a:r>
          </a:p>
          <a:p>
            <a:endParaRPr smtClean="0"/>
          </a:p>
        </p:txBody>
      </p:sp>
    </p:spTree>
    <p:extLst>
      <p:ext uri="{BB962C8B-B14F-4D97-AF65-F5344CB8AC3E}">
        <p14:creationId xmlns:p14="http://schemas.microsoft.com/office/powerpoint/2010/main" val="379409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838200"/>
          </a:xfrm>
        </p:spPr>
        <p:txBody>
          <a:bodyPr/>
          <a:lstStyle/>
          <a:p>
            <a:pPr eaLnBrk="1" hangingPunct="1">
              <a:defRPr/>
            </a:pPr>
            <a:r>
              <a:rPr lang="en-US" b="1" dirty="0" smtClean="0">
                <a:solidFill>
                  <a:srgbClr val="19758B"/>
                </a:solidFill>
                <a:effectLst>
                  <a:outerShdw blurRad="38100" dist="38100" dir="2700000" algn="tl">
                    <a:srgbClr val="000000">
                      <a:alpha val="43137"/>
                    </a:srgbClr>
                  </a:outerShdw>
                </a:effectLst>
              </a:rPr>
              <a:t>What is Horizontal Violence?</a:t>
            </a:r>
          </a:p>
        </p:txBody>
      </p:sp>
      <p:sp>
        <p:nvSpPr>
          <p:cNvPr id="11267" name="Rectangle 3"/>
          <p:cNvSpPr>
            <a:spLocks noGrp="1" noChangeArrowheads="1"/>
          </p:cNvSpPr>
          <p:nvPr>
            <p:ph type="body" sz="half" idx="1"/>
          </p:nvPr>
        </p:nvSpPr>
        <p:spPr>
          <a:xfrm>
            <a:off x="457200" y="1600200"/>
            <a:ext cx="4724400" cy="4525963"/>
          </a:xfrm>
          <a:gradFill>
            <a:gsLst>
              <a:gs pos="63000">
                <a:srgbClr val="19758B"/>
              </a:gs>
              <a:gs pos="22000">
                <a:srgbClr val="1F92AD"/>
              </a:gs>
              <a:gs pos="100000">
                <a:schemeClr val="accent1">
                  <a:tint val="23500"/>
                  <a:satMod val="160000"/>
                </a:schemeClr>
              </a:gs>
            </a:gsLst>
            <a:lin ang="5400000" scaled="0"/>
          </a:gradFill>
        </p:spPr>
        <p:txBody>
          <a:bodyPr/>
          <a:lstStyle/>
          <a:p>
            <a:pPr eaLnBrk="1" hangingPunct="1">
              <a:lnSpc>
                <a:spcPct val="90000"/>
              </a:lnSpc>
              <a:buFont typeface="Arial" charset="0"/>
              <a:buNone/>
              <a:defRPr/>
            </a:pPr>
            <a:endParaRPr lang="en-US" sz="1000" b="1" dirty="0" smtClean="0">
              <a:solidFill>
                <a:schemeClr val="bg1">
                  <a:lumMod val="95000"/>
                </a:schemeClr>
              </a:solidFill>
            </a:endParaRPr>
          </a:p>
          <a:p>
            <a:pPr algn="r" eaLnBrk="1" hangingPunct="1">
              <a:lnSpc>
                <a:spcPct val="90000"/>
              </a:lnSpc>
              <a:buFont typeface="Arial" charset="0"/>
              <a:buNone/>
              <a:defRPr/>
            </a:pPr>
            <a:r>
              <a:rPr lang="en-US" b="1" dirty="0" smtClean="0">
                <a:solidFill>
                  <a:schemeClr val="bg1">
                    <a:lumMod val="95000"/>
                  </a:schemeClr>
                </a:solidFill>
              </a:rPr>
              <a:t>Horizontal Violence</a:t>
            </a:r>
          </a:p>
          <a:p>
            <a:pPr algn="r" eaLnBrk="1" hangingPunct="1">
              <a:lnSpc>
                <a:spcPct val="90000"/>
              </a:lnSpc>
              <a:buFont typeface="Arial" charset="0"/>
              <a:buNone/>
              <a:defRPr/>
            </a:pPr>
            <a:r>
              <a:rPr lang="en-US" dirty="0" smtClean="0">
                <a:solidFill>
                  <a:schemeClr val="bg1">
                    <a:lumMod val="95000"/>
                  </a:schemeClr>
                </a:solidFill>
              </a:rPr>
              <a:t>Overt and covert non-physical hostility, which can include bullying, criticism, undermining, infighting, scapegoating and bickering</a:t>
            </a:r>
          </a:p>
          <a:p>
            <a:pPr algn="r" eaLnBrk="1" hangingPunct="1">
              <a:lnSpc>
                <a:spcPct val="90000"/>
              </a:lnSpc>
              <a:buFont typeface="Arial" charset="0"/>
              <a:buNone/>
              <a:defRPr/>
            </a:pPr>
            <a:endParaRPr lang="en-US" sz="1200" dirty="0" smtClean="0">
              <a:solidFill>
                <a:schemeClr val="bg1">
                  <a:lumMod val="95000"/>
                </a:schemeClr>
              </a:solidFill>
            </a:endParaRPr>
          </a:p>
          <a:p>
            <a:pPr algn="r" eaLnBrk="1" hangingPunct="1">
              <a:lnSpc>
                <a:spcPct val="90000"/>
              </a:lnSpc>
              <a:buFont typeface="Arial" charset="0"/>
              <a:buNone/>
              <a:defRPr/>
            </a:pPr>
            <a:r>
              <a:rPr lang="en-US" sz="1200" i="1" dirty="0" smtClean="0">
                <a:solidFill>
                  <a:schemeClr val="bg1">
                    <a:lumMod val="95000"/>
                  </a:schemeClr>
                </a:solidFill>
              </a:rPr>
              <a:t>Source</a:t>
            </a:r>
            <a:r>
              <a:rPr lang="en-US" sz="1200" dirty="0" smtClean="0">
                <a:solidFill>
                  <a:schemeClr val="bg1">
                    <a:lumMod val="95000"/>
                  </a:schemeClr>
                </a:solidFill>
              </a:rPr>
              <a:t>: Duffy (1995)</a:t>
            </a:r>
          </a:p>
          <a:p>
            <a:pPr algn="r" eaLnBrk="1" hangingPunct="1">
              <a:lnSpc>
                <a:spcPct val="90000"/>
              </a:lnSpc>
              <a:buFont typeface="Arial" charset="0"/>
              <a:buNone/>
              <a:defRPr/>
            </a:pPr>
            <a:endParaRPr lang="en-US" dirty="0" smtClean="0">
              <a:solidFill>
                <a:schemeClr val="bg1">
                  <a:lumMod val="95000"/>
                </a:schemeClr>
              </a:solidFill>
            </a:endParaRPr>
          </a:p>
        </p:txBody>
      </p:sp>
      <p:pic>
        <p:nvPicPr>
          <p:cNvPr id="12292" name="Picture 10" descr="purestock_1574r-01238a_bg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00200"/>
            <a:ext cx="2895600" cy="4038600"/>
          </a:xfrm>
          <a:noFill/>
          <a:ln>
            <a:solidFill>
              <a:srgbClr val="19758B"/>
            </a:solidFill>
            <a:miter lim="800000"/>
            <a:headEnd/>
            <a:tailEnd/>
          </a:ln>
        </p:spPr>
      </p:pic>
    </p:spTree>
    <p:extLst>
      <p:ext uri="{BB962C8B-B14F-4D97-AF65-F5344CB8AC3E}">
        <p14:creationId xmlns:p14="http://schemas.microsoft.com/office/powerpoint/2010/main" val="3650029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457200" y="1219200"/>
            <a:ext cx="8229600" cy="914400"/>
          </a:xfrm>
        </p:spPr>
        <p:txBody>
          <a:bodyPr/>
          <a:lstStyle/>
          <a:p>
            <a:r>
              <a:rPr smtClean="0">
                <a:solidFill>
                  <a:srgbClr val="FF6600"/>
                </a:solidFill>
                <a:latin typeface="Calibri" pitchFamily="34" charset="0"/>
              </a:rPr>
              <a:t>Web Resources</a:t>
            </a:r>
          </a:p>
        </p:txBody>
      </p:sp>
      <p:sp>
        <p:nvSpPr>
          <p:cNvPr id="58371" name="Text Placeholder 5"/>
          <p:cNvSpPr>
            <a:spLocks noGrp="1"/>
          </p:cNvSpPr>
          <p:nvPr>
            <p:ph type="body" idx="1"/>
          </p:nvPr>
        </p:nvSpPr>
        <p:spPr>
          <a:xfrm>
            <a:off x="0" y="1798638"/>
            <a:ext cx="9144000" cy="5059362"/>
          </a:xfrm>
        </p:spPr>
        <p:txBody>
          <a:bodyPr/>
          <a:lstStyle/>
          <a:p>
            <a:r>
              <a:rPr sz="2800" smtClean="0"/>
              <a:t>RNAO: </a:t>
            </a:r>
            <a:r>
              <a:rPr sz="2800" smtClean="0">
                <a:solidFill>
                  <a:srgbClr val="0070C0"/>
                </a:solidFill>
                <a:hlinkClick r:id="rId4"/>
              </a:rPr>
              <a:t>www.rnao.ca</a:t>
            </a:r>
            <a:endParaRPr sz="2800" smtClean="0">
              <a:solidFill>
                <a:srgbClr val="0070C0"/>
              </a:solidFill>
            </a:endParaRPr>
          </a:p>
          <a:p>
            <a:r>
              <a:rPr sz="2800" smtClean="0">
                <a:solidFill>
                  <a:srgbClr val="0070C0"/>
                </a:solidFill>
              </a:rPr>
              <a:t>RPNAO www.rpnao.org</a:t>
            </a:r>
          </a:p>
          <a:p>
            <a:r>
              <a:rPr sz="2800" smtClean="0"/>
              <a:t>Ontario Ministry of Labour: </a:t>
            </a:r>
            <a:r>
              <a:rPr sz="2800" smtClean="0">
                <a:solidFill>
                  <a:srgbClr val="0070C0"/>
                </a:solidFill>
              </a:rPr>
              <a:t>www.labour.gov.on.ca/english/hs/sawo/pubs/fs_workplaceviolence.php</a:t>
            </a:r>
          </a:p>
          <a:p>
            <a:r>
              <a:rPr sz="2800" smtClean="0"/>
              <a:t>Canadian Nurses Association: </a:t>
            </a:r>
            <a:r>
              <a:rPr sz="2800" smtClean="0">
                <a:solidFill>
                  <a:srgbClr val="0070C0"/>
                </a:solidFill>
                <a:hlinkClick r:id="rId5"/>
              </a:rPr>
              <a:t>www.cna-nurses.ca</a:t>
            </a:r>
            <a:endParaRPr sz="2800" smtClean="0">
              <a:solidFill>
                <a:srgbClr val="0070C0"/>
              </a:solidFill>
            </a:endParaRPr>
          </a:p>
          <a:p>
            <a:r>
              <a:rPr sz="2800" b="1" smtClean="0"/>
              <a:t>International Council of Nursing</a:t>
            </a:r>
          </a:p>
          <a:p>
            <a:r>
              <a:rPr sz="2800" smtClean="0"/>
              <a:t>Position Statement “Abuse and Violence Against Nursing Personnel”</a:t>
            </a:r>
          </a:p>
          <a:p>
            <a:pPr>
              <a:buFontTx/>
              <a:buNone/>
            </a:pPr>
            <a:r>
              <a:rPr sz="2800" smtClean="0"/>
              <a:t>   </a:t>
            </a:r>
            <a:r>
              <a:rPr sz="2800" smtClean="0">
                <a:solidFill>
                  <a:srgbClr val="0070C0"/>
                </a:solidFill>
              </a:rPr>
              <a:t>www.icn.ch/psviolence00.htm</a:t>
            </a:r>
          </a:p>
          <a:p>
            <a:endParaRPr smtClean="0"/>
          </a:p>
        </p:txBody>
      </p:sp>
    </p:spTree>
    <p:custDataLst>
      <p:tags r:id="rId1"/>
    </p:custDataLst>
    <p:extLst>
      <p:ext uri="{BB962C8B-B14F-4D97-AF65-F5344CB8AC3E}">
        <p14:creationId xmlns:p14="http://schemas.microsoft.com/office/powerpoint/2010/main" val="171739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sz="2800" b="1" dirty="0" smtClean="0">
                <a:solidFill>
                  <a:srgbClr val="19758B"/>
                </a:solidFill>
                <a:effectLst>
                  <a:outerShdw blurRad="38100" dist="38100" dir="2700000" algn="tl">
                    <a:srgbClr val="000000">
                      <a:alpha val="43137"/>
                    </a:srgbClr>
                  </a:outerShdw>
                </a:effectLst>
              </a:rPr>
              <a:t>Registered Practical Nurses Association of Ontario</a:t>
            </a:r>
            <a:endParaRPr lang="en-CA" sz="2800" b="1" dirty="0">
              <a:solidFill>
                <a:srgbClr val="19758B"/>
              </a:solidFill>
              <a:effectLst>
                <a:outerShdw blurRad="38100" dist="38100" dir="2700000" algn="tl">
                  <a:srgbClr val="000000">
                    <a:alpha val="43137"/>
                  </a:srgbClr>
                </a:outerShdw>
              </a:effectLst>
            </a:endParaRPr>
          </a:p>
        </p:txBody>
      </p:sp>
      <p:sp>
        <p:nvSpPr>
          <p:cNvPr id="59395" name="Content Placeholder 2"/>
          <p:cNvSpPr>
            <a:spLocks noGrp="1"/>
          </p:cNvSpPr>
          <p:nvPr>
            <p:ph idx="1"/>
          </p:nvPr>
        </p:nvSpPr>
        <p:spPr>
          <a:xfrm>
            <a:off x="838200" y="1524000"/>
            <a:ext cx="7543800" cy="4525963"/>
          </a:xfrm>
        </p:spPr>
        <p:txBody>
          <a:bodyPr/>
          <a:lstStyle/>
          <a:p>
            <a:pPr eaLnBrk="1" hangingPunct="1">
              <a:spcBef>
                <a:spcPts val="1200"/>
              </a:spcBef>
              <a:buFont typeface="Arial" charset="0"/>
              <a:buNone/>
            </a:pPr>
            <a:r>
              <a:rPr lang="en-CA" sz="2000" b="1" smtClean="0">
                <a:solidFill>
                  <a:srgbClr val="19758B"/>
                </a:solidFill>
              </a:rPr>
              <a:t>Annette Weeres</a:t>
            </a:r>
            <a:r>
              <a:rPr lang="en-CA" sz="2000" smtClean="0">
                <a:solidFill>
                  <a:srgbClr val="19758B"/>
                </a:solidFill>
              </a:rPr>
              <a:t>, RN, MN</a:t>
            </a:r>
          </a:p>
          <a:p>
            <a:pPr eaLnBrk="1" hangingPunct="1">
              <a:buFont typeface="Arial" charset="0"/>
              <a:buNone/>
            </a:pPr>
            <a:r>
              <a:rPr lang="en-CA" sz="2000" smtClean="0">
                <a:solidFill>
                  <a:srgbClr val="19758B"/>
                </a:solidFill>
              </a:rPr>
              <a:t>Project Leader, Retention, Recruitment, and Professional Practice RPNAO</a:t>
            </a:r>
          </a:p>
          <a:p>
            <a:pPr eaLnBrk="1" hangingPunct="1">
              <a:buFont typeface="Arial" charset="0"/>
              <a:buNone/>
            </a:pPr>
            <a:r>
              <a:rPr lang="en-CA" sz="1200" b="1" smtClean="0">
                <a:solidFill>
                  <a:srgbClr val="28B6D8"/>
                </a:solidFill>
              </a:rPr>
              <a:t>________________________________________________________</a:t>
            </a:r>
            <a:r>
              <a:rPr lang="en-CA" sz="1200" smtClean="0">
                <a:solidFill>
                  <a:srgbClr val="19758B"/>
                </a:solidFill>
              </a:rPr>
              <a:t>_</a:t>
            </a:r>
          </a:p>
          <a:p>
            <a:pPr eaLnBrk="1" hangingPunct="1">
              <a:spcBef>
                <a:spcPct val="0"/>
              </a:spcBef>
              <a:buFont typeface="Arial" charset="0"/>
              <a:buNone/>
            </a:pPr>
            <a:r>
              <a:rPr lang="en-CA" sz="2000" b="1" smtClean="0">
                <a:solidFill>
                  <a:srgbClr val="19758B"/>
                </a:solidFill>
              </a:rPr>
              <a:t>RPNAO website:</a:t>
            </a:r>
          </a:p>
          <a:p>
            <a:pPr eaLnBrk="1" hangingPunct="1">
              <a:spcBef>
                <a:spcPts val="600"/>
              </a:spcBef>
              <a:buFont typeface="Arial" charset="0"/>
              <a:buNone/>
            </a:pPr>
            <a:r>
              <a:rPr lang="en-CA" sz="2000" b="1" smtClean="0">
                <a:solidFill>
                  <a:srgbClr val="19758B"/>
                </a:solidFill>
              </a:rPr>
              <a:t>	</a:t>
            </a:r>
            <a:r>
              <a:rPr lang="en-CA" sz="2000" smtClean="0">
                <a:solidFill>
                  <a:srgbClr val="19758B"/>
                </a:solidFill>
              </a:rPr>
              <a:t>www.rpnao.org</a:t>
            </a:r>
          </a:p>
          <a:p>
            <a:pPr eaLnBrk="1" hangingPunct="1">
              <a:spcBef>
                <a:spcPts val="1200"/>
              </a:spcBef>
              <a:buFont typeface="Arial" charset="0"/>
              <a:buNone/>
            </a:pPr>
            <a:r>
              <a:rPr lang="en-CA" sz="2000" b="1" smtClean="0">
                <a:solidFill>
                  <a:srgbClr val="19758B"/>
                </a:solidFill>
              </a:rPr>
              <a:t>Workplace Violence Prevention Toolkit: </a:t>
            </a:r>
            <a:r>
              <a:rPr lang="en-CA" sz="2000" smtClean="0">
                <a:solidFill>
                  <a:srgbClr val="19758B"/>
                </a:solidFill>
              </a:rPr>
              <a:t>http://www.rpnao.org/practice-education/e-learning/workplace-violence</a:t>
            </a:r>
          </a:p>
          <a:p>
            <a:pPr eaLnBrk="1" hangingPunct="1">
              <a:buFont typeface="Arial" charset="0"/>
              <a:buNone/>
            </a:pPr>
            <a:endParaRPr lang="en-CA" sz="2000" smtClean="0">
              <a:solidFill>
                <a:srgbClr val="1F92AD"/>
              </a:solidFill>
            </a:endParaRPr>
          </a:p>
        </p:txBody>
      </p:sp>
    </p:spTree>
    <p:extLst>
      <p:ext uri="{BB962C8B-B14F-4D97-AF65-F5344CB8AC3E}">
        <p14:creationId xmlns:p14="http://schemas.microsoft.com/office/powerpoint/2010/main" val="1874658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8" name="Picture 10" descr="http://t3.gstatic.com/images?q=tbn:ANd9GcQq0js-XPbYHSTDUq4THwbqa1ZOlAIVlFbjWKN4kN3ymTCWDV7L1w"/>
          <p:cNvPicPr>
            <a:picLocks noChangeAspect="1" noChangeArrowheads="1"/>
          </p:cNvPicPr>
          <p:nvPr/>
        </p:nvPicPr>
        <p:blipFill>
          <a:blip r:embed="rId4" cstate="print"/>
          <a:srcRect/>
          <a:stretch>
            <a:fillRect/>
          </a:stretch>
        </p:blipFill>
        <p:spPr bwMode="auto">
          <a:xfrm>
            <a:off x="381000" y="533400"/>
            <a:ext cx="3505200" cy="3505200"/>
          </a:xfrm>
          <a:prstGeom prst="rect">
            <a:avLst/>
          </a:prstGeom>
          <a:ln>
            <a:noFill/>
          </a:ln>
          <a:effectLst>
            <a:softEdge rad="112500"/>
          </a:effectLst>
        </p:spPr>
      </p:pic>
      <p:pic>
        <p:nvPicPr>
          <p:cNvPr id="4" name="Picture 2" descr="http://t0.gstatic.com/images?q=tbn:ANd9GcSEBudH-OTMh_WdjDQUlD_NWbWVpRzntWNumPQuqu2y5QnzueHsgg"/>
          <p:cNvPicPr>
            <a:picLocks noChangeAspect="1" noChangeArrowheads="1"/>
          </p:cNvPicPr>
          <p:nvPr/>
        </p:nvPicPr>
        <p:blipFill>
          <a:blip r:embed="rId5" cstate="print"/>
          <a:srcRect/>
          <a:stretch>
            <a:fillRect/>
          </a:stretch>
        </p:blipFill>
        <p:spPr bwMode="auto">
          <a:xfrm>
            <a:off x="5257800" y="1371600"/>
            <a:ext cx="3048000" cy="3124200"/>
          </a:xfrm>
          <a:prstGeom prst="rect">
            <a:avLst/>
          </a:prstGeom>
          <a:ln>
            <a:noFill/>
          </a:ln>
          <a:effectLst>
            <a:softEdge rad="112500"/>
          </a:effectLst>
        </p:spPr>
      </p:pic>
      <p:pic>
        <p:nvPicPr>
          <p:cNvPr id="60420" name="Content Placeholder 14" descr="RNAO_Logo_V_CMYK.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5257800"/>
            <a:ext cx="1219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Content Placeholder 7" descr="01RPNAO_LOGO07_4Ctag[1].JPG"/>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6324600" y="5638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25426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228600" y="-228600"/>
            <a:ext cx="8686800" cy="1143000"/>
          </a:xfrm>
        </p:spPr>
        <p:txBody>
          <a:bodyPr/>
          <a:lstStyle/>
          <a:p>
            <a:r>
              <a:rPr lang="en-US" sz="3600" b="1" smtClean="0"/>
              <a:t/>
            </a:r>
            <a:br>
              <a:rPr lang="en-US" sz="3600" b="1" smtClean="0"/>
            </a:br>
            <a:r>
              <a:rPr lang="en-US" sz="3200" b="1" smtClean="0"/>
              <a:t>Case Scenario: Effects of Unaddressed Conflict </a:t>
            </a:r>
            <a:r>
              <a:rPr lang="en-US" sz="3600" smtClean="0"/>
              <a:t/>
            </a:r>
            <a:br>
              <a:rPr lang="en-US" sz="3600" smtClean="0"/>
            </a:br>
            <a:endParaRPr lang="en-US" sz="3600" smtClean="0"/>
          </a:p>
        </p:txBody>
      </p:sp>
      <p:sp>
        <p:nvSpPr>
          <p:cNvPr id="61443" name="Content Placeholder 2"/>
          <p:cNvSpPr>
            <a:spLocks noGrp="1"/>
          </p:cNvSpPr>
          <p:nvPr>
            <p:ph idx="1"/>
          </p:nvPr>
        </p:nvSpPr>
        <p:spPr>
          <a:xfrm>
            <a:off x="228600" y="609600"/>
            <a:ext cx="8686800" cy="4525963"/>
          </a:xfrm>
        </p:spPr>
        <p:txBody>
          <a:bodyPr/>
          <a:lstStyle/>
          <a:p>
            <a:pPr>
              <a:buFont typeface="Arial" charset="0"/>
              <a:buNone/>
            </a:pPr>
            <a:r>
              <a:rPr lang="en-US" sz="2400" b="1" smtClean="0"/>
              <a:t>Background</a:t>
            </a:r>
            <a:r>
              <a:rPr lang="en-US" sz="2400" smtClean="0"/>
              <a:t>: During free lab time for two streams of nursing students at a community college the following activities occurred: nursing students were observed throwing balled up paper at their peers, books were sliding aggressively across the lab, and nasty remarks were uttered. </a:t>
            </a:r>
          </a:p>
          <a:p>
            <a:pPr>
              <a:buFont typeface="Arial" charset="0"/>
              <a:buNone/>
            </a:pPr>
            <a:r>
              <a:rPr lang="en-US" sz="2400" smtClean="0"/>
              <a:t>The tension continued to escalate between the two streams of students to the point where there was personal invasion of space and physical pushing. At that time one of the students reported the incident, as she felt that she was now studying in an unhealthy and hostile environment. </a:t>
            </a:r>
          </a:p>
          <a:p>
            <a:pPr>
              <a:buFont typeface="Arial" charset="0"/>
              <a:buNone/>
            </a:pPr>
            <a:r>
              <a:rPr lang="en-US" sz="2400" smtClean="0"/>
              <a:t> The student could not identify when the conflict /violence began but did recognize that an on-going deterioration of the relationship had resulted and that a series of small events contributed to the problems. Communication between the two streams deteriorated to point where individuals were no longer speaking directly to each other unless absolutely necessary. </a:t>
            </a:r>
          </a:p>
          <a:p>
            <a:pPr>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B4ACA271-11DD-4F71-A06C-7B65B1ECE740}"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30662991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a:xfrm>
            <a:off x="228600" y="274638"/>
            <a:ext cx="8458200" cy="1143000"/>
          </a:xfrm>
        </p:spPr>
        <p:txBody>
          <a:bodyPr/>
          <a:lstStyle/>
          <a:p>
            <a:r>
              <a:rPr lang="en-US" sz="3400" b="1" smtClean="0"/>
              <a:t>Case Scenario: Effects of Unaddressed Conflict</a:t>
            </a:r>
            <a:endParaRPr lang="en-US" sz="3400" smtClean="0"/>
          </a:p>
        </p:txBody>
      </p:sp>
      <p:sp>
        <p:nvSpPr>
          <p:cNvPr id="62467" name="Content Placeholder 2"/>
          <p:cNvSpPr>
            <a:spLocks noGrp="1"/>
          </p:cNvSpPr>
          <p:nvPr>
            <p:ph idx="1"/>
          </p:nvPr>
        </p:nvSpPr>
        <p:spPr>
          <a:xfrm>
            <a:off x="457200" y="1219200"/>
            <a:ext cx="8229600" cy="4525963"/>
          </a:xfrm>
        </p:spPr>
        <p:txBody>
          <a:bodyPr/>
          <a:lstStyle/>
          <a:p>
            <a:pPr algn="ctr" eaLnBrk="1" hangingPunct="1"/>
            <a:r>
              <a:rPr lang="en-US" smtClean="0"/>
              <a:t>What are some of the impacts that may occur as a result of the conflict ?</a:t>
            </a:r>
          </a:p>
          <a:p>
            <a:pPr eaLnBrk="1" hangingPunct="1">
              <a:buFont typeface="Arial" charset="0"/>
              <a:buNone/>
            </a:pPr>
            <a:r>
              <a:rPr lang="en-CA" smtClean="0"/>
              <a:t>ADDRESSING CONFLICT</a:t>
            </a:r>
          </a:p>
          <a:p>
            <a:pPr eaLnBrk="1" hangingPunct="1">
              <a:buFont typeface="Arial" charset="0"/>
              <a:buNone/>
            </a:pPr>
            <a:r>
              <a:rPr lang="en-CA" smtClean="0"/>
              <a:t>What are some steps required to address the conflict? Assessment Process</a:t>
            </a:r>
          </a:p>
          <a:p>
            <a:pPr eaLnBrk="1" hangingPunct="1">
              <a:buFont typeface="Arial" charset="0"/>
              <a:buNone/>
            </a:pPr>
            <a:r>
              <a:rPr lang="en-CA" smtClean="0"/>
              <a:t>GROUP ACTIVITY</a:t>
            </a:r>
          </a:p>
          <a:p>
            <a:pPr eaLnBrk="1" hangingPunct="1"/>
            <a:r>
              <a:rPr lang="en-CA" smtClean="0"/>
              <a:t>Develop recommendations for all three levels: Academic, Environmental, Individual</a:t>
            </a:r>
          </a:p>
        </p:txBody>
      </p:sp>
      <p:sp>
        <p:nvSpPr>
          <p:cNvPr id="4" name="Slide Number Placeholder 3"/>
          <p:cNvSpPr>
            <a:spLocks noGrp="1"/>
          </p:cNvSpPr>
          <p:nvPr>
            <p:ph type="sldNum" sz="quarter" idx="12"/>
          </p:nvPr>
        </p:nvSpPr>
        <p:spPr/>
        <p:txBody>
          <a:bodyPr/>
          <a:lstStyle/>
          <a:p>
            <a:pPr>
              <a:defRPr/>
            </a:pPr>
            <a:fld id="{320D7997-2033-4CCC-9E67-2A917E14CA52}" type="slidenum">
              <a:rPr lang="en-US" smtClean="0">
                <a:solidFill>
                  <a:prstClr val="black">
                    <a:tint val="75000"/>
                  </a:prstClr>
                </a:solidFill>
              </a:rPr>
              <a:pPr>
                <a:defRPr/>
              </a:pPr>
              <a:t>54</a:t>
            </a:fld>
            <a:endParaRPr lang="en-US" dirty="0">
              <a:solidFill>
                <a:prstClr val="black">
                  <a:tint val="75000"/>
                </a:prstClr>
              </a:solidFill>
            </a:endParaRPr>
          </a:p>
        </p:txBody>
      </p:sp>
      <p:pic>
        <p:nvPicPr>
          <p:cNvPr id="62469" name="Content Placeholder 14" descr="RNAO_Logo_V_CMYK.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43600"/>
            <a:ext cx="838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Content Placeholder 7" descr="01RPNAO_LOGO07_4Ctag[1].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7912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1591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32"/>
          <p:cNvGrpSpPr>
            <a:grpSpLocks/>
          </p:cNvGrpSpPr>
          <p:nvPr/>
        </p:nvGrpSpPr>
        <p:grpSpPr bwMode="auto">
          <a:xfrm>
            <a:off x="609600" y="1143000"/>
            <a:ext cx="8786813" cy="6248400"/>
            <a:chOff x="22" y="1034"/>
            <a:chExt cx="5307" cy="3691"/>
          </a:xfrm>
        </p:grpSpPr>
        <p:pic>
          <p:nvPicPr>
            <p:cNvPr id="63492" name="Picture 33" descr="circleGif2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 y="1397"/>
              <a:ext cx="4498" cy="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3" name="Group 34"/>
            <p:cNvGrpSpPr>
              <a:grpSpLocks/>
            </p:cNvGrpSpPr>
            <p:nvPr/>
          </p:nvGrpSpPr>
          <p:grpSpPr bwMode="auto">
            <a:xfrm>
              <a:off x="22" y="1034"/>
              <a:ext cx="5307" cy="3691"/>
              <a:chOff x="22" y="1034"/>
              <a:chExt cx="5307" cy="3691"/>
            </a:xfrm>
          </p:grpSpPr>
          <p:sp>
            <p:nvSpPr>
              <p:cNvPr id="63498" name="AutoShape 35"/>
              <p:cNvSpPr>
                <a:spLocks noChangeAspect="1" noChangeArrowheads="1"/>
              </p:cNvSpPr>
              <p:nvPr/>
            </p:nvSpPr>
            <p:spPr bwMode="auto">
              <a:xfrm>
                <a:off x="22" y="1034"/>
                <a:ext cx="5284" cy="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CA" sz="2400">
                  <a:solidFill>
                    <a:prstClr val="black"/>
                  </a:solidFill>
                  <a:latin typeface="Arial" charset="0"/>
                  <a:ea typeface="MS PGothic" pitchFamily="34" charset="-128"/>
                </a:endParaRPr>
              </a:p>
            </p:txBody>
          </p:sp>
          <p:sp>
            <p:nvSpPr>
              <p:cNvPr id="63499" name="Text Box 36"/>
              <p:cNvSpPr txBox="1">
                <a:spLocks noChangeArrowheads="1"/>
              </p:cNvSpPr>
              <p:nvPr/>
            </p:nvSpPr>
            <p:spPr bwMode="auto">
              <a:xfrm>
                <a:off x="2585" y="1450"/>
                <a:ext cx="81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000" b="1">
                    <a:solidFill>
                      <a:srgbClr val="FFFFFF"/>
                    </a:solidFill>
                  </a:rPr>
                  <a:t>External Policy</a:t>
                </a:r>
                <a:endParaRPr lang="en-US" sz="1000" b="1">
                  <a:solidFill>
                    <a:srgbClr val="000000"/>
                  </a:solidFill>
                </a:endParaRPr>
              </a:p>
              <a:p>
                <a:pPr algn="ctr" eaLnBrk="0" fontAlgn="base" hangingPunct="0">
                  <a:spcBef>
                    <a:spcPct val="0"/>
                  </a:spcBef>
                  <a:spcAft>
                    <a:spcPct val="0"/>
                  </a:spcAft>
                </a:pPr>
                <a:r>
                  <a:rPr lang="en-US" sz="1000" b="1">
                    <a:solidFill>
                      <a:srgbClr val="FFFFFF"/>
                    </a:solidFill>
                  </a:rPr>
                  <a:t>Factors</a:t>
                </a:r>
                <a:endParaRPr lang="en-US" sz="1000" b="1">
                  <a:solidFill>
                    <a:prstClr val="black"/>
                  </a:solidFill>
                  <a:latin typeface="Tahoma" pitchFamily="34" charset="0"/>
                </a:endParaRPr>
              </a:p>
            </p:txBody>
          </p:sp>
          <p:sp>
            <p:nvSpPr>
              <p:cNvPr id="63500" name="Text Box 37"/>
              <p:cNvSpPr txBox="1">
                <a:spLocks noChangeArrowheads="1"/>
              </p:cNvSpPr>
              <p:nvPr/>
            </p:nvSpPr>
            <p:spPr bwMode="auto">
              <a:xfrm>
                <a:off x="2396" y="1791"/>
                <a:ext cx="12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000" b="1">
                    <a:solidFill>
                      <a:srgbClr val="FFFFFF"/>
                    </a:solidFill>
                  </a:rPr>
                  <a:t>Organizational  Physical</a:t>
                </a:r>
                <a:endParaRPr lang="en-US" sz="1000" b="1">
                  <a:solidFill>
                    <a:srgbClr val="000000"/>
                  </a:solidFill>
                </a:endParaRPr>
              </a:p>
              <a:p>
                <a:pPr algn="ctr" eaLnBrk="0" fontAlgn="base" hangingPunct="0">
                  <a:spcBef>
                    <a:spcPct val="0"/>
                  </a:spcBef>
                  <a:spcAft>
                    <a:spcPct val="0"/>
                  </a:spcAft>
                </a:pPr>
                <a:r>
                  <a:rPr lang="en-US" sz="1000" b="1">
                    <a:solidFill>
                      <a:srgbClr val="FFFFFF"/>
                    </a:solidFill>
                  </a:rPr>
                  <a:t>Factors</a:t>
                </a:r>
                <a:endParaRPr lang="en-US" sz="1000">
                  <a:solidFill>
                    <a:prstClr val="black"/>
                  </a:solidFill>
                  <a:latin typeface="Tahoma" pitchFamily="34" charset="0"/>
                </a:endParaRPr>
              </a:p>
            </p:txBody>
          </p:sp>
          <p:sp>
            <p:nvSpPr>
              <p:cNvPr id="63501" name="Text Box 38"/>
              <p:cNvSpPr txBox="1">
                <a:spLocks noChangeArrowheads="1"/>
              </p:cNvSpPr>
              <p:nvPr/>
            </p:nvSpPr>
            <p:spPr bwMode="auto">
              <a:xfrm>
                <a:off x="2451" y="2084"/>
                <a:ext cx="112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000" b="1">
                    <a:solidFill>
                      <a:srgbClr val="FFFFFF"/>
                    </a:solidFill>
                  </a:rPr>
                  <a:t>Physical</a:t>
                </a:r>
                <a:endParaRPr lang="en-US" sz="1000">
                  <a:solidFill>
                    <a:srgbClr val="000000"/>
                  </a:solidFill>
                </a:endParaRPr>
              </a:p>
              <a:p>
                <a:pPr algn="ctr" eaLnBrk="0" fontAlgn="base" hangingPunct="0">
                  <a:spcBef>
                    <a:spcPct val="0"/>
                  </a:spcBef>
                  <a:spcAft>
                    <a:spcPct val="0"/>
                  </a:spcAft>
                </a:pPr>
                <a:r>
                  <a:rPr lang="en-US" sz="1000" b="1">
                    <a:solidFill>
                      <a:srgbClr val="FFFFFF"/>
                    </a:solidFill>
                  </a:rPr>
                  <a:t>Work Demand Factors</a:t>
                </a:r>
                <a:endParaRPr lang="en-US" sz="1000">
                  <a:solidFill>
                    <a:prstClr val="black"/>
                  </a:solidFill>
                  <a:latin typeface="Tahoma" pitchFamily="34" charset="0"/>
                </a:endParaRPr>
              </a:p>
            </p:txBody>
          </p:sp>
          <p:sp>
            <p:nvSpPr>
              <p:cNvPr id="63502" name="Text Box 39"/>
              <p:cNvSpPr txBox="1">
                <a:spLocks noChangeArrowheads="1"/>
              </p:cNvSpPr>
              <p:nvPr/>
            </p:nvSpPr>
            <p:spPr bwMode="auto">
              <a:xfrm>
                <a:off x="3411" y="2803"/>
                <a:ext cx="55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1000" b="1">
                    <a:solidFill>
                      <a:srgbClr val="FFFFFF"/>
                    </a:solidFill>
                  </a:rPr>
                  <a:t>Individual</a:t>
                </a:r>
                <a:endParaRPr lang="en-US" sz="1000">
                  <a:solidFill>
                    <a:srgbClr val="000000"/>
                  </a:solidFill>
                </a:endParaRPr>
              </a:p>
              <a:p>
                <a:pPr eaLnBrk="0" fontAlgn="base" hangingPunct="0">
                  <a:spcBef>
                    <a:spcPct val="0"/>
                  </a:spcBef>
                  <a:spcAft>
                    <a:spcPct val="0"/>
                  </a:spcAft>
                </a:pPr>
                <a:r>
                  <a:rPr lang="en-US" sz="1000" b="1">
                    <a:solidFill>
                      <a:srgbClr val="FFFFFF"/>
                    </a:solidFill>
                  </a:rPr>
                  <a:t>Nurse Factors</a:t>
                </a:r>
                <a:endParaRPr lang="en-US" sz="1000">
                  <a:solidFill>
                    <a:prstClr val="black"/>
                  </a:solidFill>
                  <a:latin typeface="Tahoma" pitchFamily="34" charset="0"/>
                </a:endParaRPr>
              </a:p>
            </p:txBody>
          </p:sp>
          <p:sp>
            <p:nvSpPr>
              <p:cNvPr id="63503" name="Text Box 40"/>
              <p:cNvSpPr txBox="1">
                <a:spLocks noChangeArrowheads="1"/>
              </p:cNvSpPr>
              <p:nvPr/>
            </p:nvSpPr>
            <p:spPr bwMode="auto">
              <a:xfrm>
                <a:off x="3560" y="3182"/>
                <a:ext cx="756"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1000" b="1">
                    <a:solidFill>
                      <a:srgbClr val="FFFFFF"/>
                    </a:solidFill>
                  </a:rPr>
                  <a:t>Organizational</a:t>
                </a:r>
                <a:endParaRPr lang="en-US" sz="1000">
                  <a:solidFill>
                    <a:srgbClr val="000000"/>
                  </a:solidFill>
                </a:endParaRPr>
              </a:p>
              <a:p>
                <a:pPr eaLnBrk="0" fontAlgn="base" hangingPunct="0">
                  <a:spcBef>
                    <a:spcPct val="0"/>
                  </a:spcBef>
                  <a:spcAft>
                    <a:spcPct val="0"/>
                  </a:spcAft>
                </a:pPr>
                <a:r>
                  <a:rPr lang="en-US" sz="1000" b="1">
                    <a:solidFill>
                      <a:srgbClr val="FFFFFF"/>
                    </a:solidFill>
                  </a:rPr>
                  <a:t>Professional/</a:t>
                </a:r>
                <a:endParaRPr lang="en-US" sz="1000">
                  <a:solidFill>
                    <a:srgbClr val="000000"/>
                  </a:solidFill>
                </a:endParaRPr>
              </a:p>
              <a:p>
                <a:pPr eaLnBrk="0" fontAlgn="base" hangingPunct="0">
                  <a:spcBef>
                    <a:spcPct val="0"/>
                  </a:spcBef>
                  <a:spcAft>
                    <a:spcPct val="0"/>
                  </a:spcAft>
                </a:pPr>
                <a:r>
                  <a:rPr lang="en-US" sz="1000" b="1">
                    <a:solidFill>
                      <a:srgbClr val="FFFFFF"/>
                    </a:solidFill>
                  </a:rPr>
                  <a:t>Occupational</a:t>
                </a:r>
                <a:endParaRPr lang="en-US" sz="1000">
                  <a:solidFill>
                    <a:srgbClr val="000000"/>
                  </a:solidFill>
                </a:endParaRPr>
              </a:p>
              <a:p>
                <a:pPr eaLnBrk="0" fontAlgn="base" hangingPunct="0">
                  <a:spcBef>
                    <a:spcPct val="0"/>
                  </a:spcBef>
                  <a:spcAft>
                    <a:spcPct val="0"/>
                  </a:spcAft>
                </a:pPr>
                <a:r>
                  <a:rPr lang="en-US" sz="1000" b="1">
                    <a:solidFill>
                      <a:srgbClr val="FFFFFF"/>
                    </a:solidFill>
                  </a:rPr>
                  <a:t>Factors</a:t>
                </a:r>
                <a:endParaRPr lang="en-US" sz="1000">
                  <a:solidFill>
                    <a:prstClr val="black"/>
                  </a:solidFill>
                  <a:latin typeface="Tahoma" pitchFamily="34" charset="0"/>
                </a:endParaRPr>
              </a:p>
            </p:txBody>
          </p:sp>
          <p:sp>
            <p:nvSpPr>
              <p:cNvPr id="63504" name="Text Box 41"/>
              <p:cNvSpPr txBox="1">
                <a:spLocks noChangeArrowheads="1"/>
              </p:cNvSpPr>
              <p:nvPr/>
            </p:nvSpPr>
            <p:spPr bwMode="auto">
              <a:xfrm>
                <a:off x="3161" y="3668"/>
                <a:ext cx="117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1000" b="1">
                    <a:solidFill>
                      <a:srgbClr val="FFFFFF"/>
                    </a:solidFill>
                  </a:rPr>
                  <a:t>External</a:t>
                </a:r>
                <a:endParaRPr lang="en-US" sz="1000">
                  <a:solidFill>
                    <a:srgbClr val="000000"/>
                  </a:solidFill>
                </a:endParaRPr>
              </a:p>
              <a:p>
                <a:pPr eaLnBrk="0" fontAlgn="base" hangingPunct="0">
                  <a:spcBef>
                    <a:spcPct val="0"/>
                  </a:spcBef>
                  <a:spcAft>
                    <a:spcPct val="0"/>
                  </a:spcAft>
                </a:pPr>
                <a:r>
                  <a:rPr lang="en-US" sz="1000" b="1">
                    <a:solidFill>
                      <a:srgbClr val="FFFFFF"/>
                    </a:solidFill>
                  </a:rPr>
                  <a:t>Professional/</a:t>
                </a:r>
                <a:endParaRPr lang="en-US" sz="1000">
                  <a:solidFill>
                    <a:srgbClr val="000000"/>
                  </a:solidFill>
                </a:endParaRPr>
              </a:p>
              <a:p>
                <a:pPr eaLnBrk="0" fontAlgn="base" hangingPunct="0">
                  <a:spcBef>
                    <a:spcPct val="0"/>
                  </a:spcBef>
                  <a:spcAft>
                    <a:spcPct val="0"/>
                  </a:spcAft>
                </a:pPr>
                <a:r>
                  <a:rPr lang="en-US" sz="1000" b="1">
                    <a:solidFill>
                      <a:srgbClr val="FFFFFF"/>
                    </a:solidFill>
                  </a:rPr>
                  <a:t>Occupational</a:t>
                </a:r>
                <a:endParaRPr lang="en-US" sz="1000">
                  <a:solidFill>
                    <a:srgbClr val="000000"/>
                  </a:solidFill>
                </a:endParaRPr>
              </a:p>
              <a:p>
                <a:pPr eaLnBrk="0" fontAlgn="base" hangingPunct="0">
                  <a:spcBef>
                    <a:spcPct val="0"/>
                  </a:spcBef>
                  <a:spcAft>
                    <a:spcPct val="0"/>
                  </a:spcAft>
                </a:pPr>
                <a:r>
                  <a:rPr lang="en-US" sz="1000" b="1">
                    <a:solidFill>
                      <a:srgbClr val="FFFFFF"/>
                    </a:solidFill>
                  </a:rPr>
                  <a:t>Factors</a:t>
                </a:r>
                <a:endParaRPr lang="en-US" sz="1000">
                  <a:solidFill>
                    <a:prstClr val="black"/>
                  </a:solidFill>
                  <a:latin typeface="Tahoma" pitchFamily="34" charset="0"/>
                </a:endParaRPr>
              </a:p>
            </p:txBody>
          </p:sp>
          <p:sp>
            <p:nvSpPr>
              <p:cNvPr id="63505" name="Text Box 42"/>
              <p:cNvSpPr txBox="1">
                <a:spLocks noChangeArrowheads="1"/>
              </p:cNvSpPr>
              <p:nvPr/>
            </p:nvSpPr>
            <p:spPr bwMode="auto">
              <a:xfrm>
                <a:off x="2067" y="3678"/>
                <a:ext cx="709"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r>
                  <a:rPr lang="en-US" sz="1000" b="1">
                    <a:solidFill>
                      <a:srgbClr val="FFFFFF"/>
                    </a:solidFill>
                  </a:rPr>
                  <a:t>External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Socio-Cultural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Factors</a:t>
                </a:r>
                <a:endParaRPr lang="en-US" sz="1000">
                  <a:solidFill>
                    <a:prstClr val="black"/>
                  </a:solidFill>
                  <a:latin typeface="Tahoma" pitchFamily="34" charset="0"/>
                </a:endParaRPr>
              </a:p>
            </p:txBody>
          </p:sp>
          <p:sp>
            <p:nvSpPr>
              <p:cNvPr id="63506" name="Text Box 43"/>
              <p:cNvSpPr txBox="1">
                <a:spLocks noChangeArrowheads="1"/>
              </p:cNvSpPr>
              <p:nvPr/>
            </p:nvSpPr>
            <p:spPr bwMode="auto">
              <a:xfrm>
                <a:off x="1806" y="3243"/>
                <a:ext cx="706"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r>
                  <a:rPr lang="en-US" sz="1000" b="1">
                    <a:solidFill>
                      <a:srgbClr val="FFFFFF"/>
                    </a:solidFill>
                  </a:rPr>
                  <a:t>Organizational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Social</a:t>
                </a:r>
                <a:endParaRPr lang="en-US" sz="1000" b="1">
                  <a:solidFill>
                    <a:srgbClr val="000000"/>
                  </a:solidFill>
                </a:endParaRPr>
              </a:p>
              <a:p>
                <a:pPr algn="r" eaLnBrk="0" fontAlgn="base" hangingPunct="0">
                  <a:spcBef>
                    <a:spcPct val="0"/>
                  </a:spcBef>
                  <a:spcAft>
                    <a:spcPct val="0"/>
                  </a:spcAft>
                </a:pPr>
                <a:r>
                  <a:rPr lang="en-US" sz="1000" b="1">
                    <a:solidFill>
                      <a:srgbClr val="FFFFFF"/>
                    </a:solidFill>
                  </a:rPr>
                  <a:t>Factors</a:t>
                </a:r>
                <a:endParaRPr lang="en-US" sz="1000">
                  <a:solidFill>
                    <a:prstClr val="black"/>
                  </a:solidFill>
                  <a:latin typeface="Tahoma" pitchFamily="34" charset="0"/>
                </a:endParaRPr>
              </a:p>
            </p:txBody>
          </p:sp>
          <p:sp>
            <p:nvSpPr>
              <p:cNvPr id="63507" name="Text Box 44"/>
              <p:cNvSpPr txBox="1">
                <a:spLocks noChangeArrowheads="1"/>
              </p:cNvSpPr>
              <p:nvPr/>
            </p:nvSpPr>
            <p:spPr bwMode="auto">
              <a:xfrm>
                <a:off x="1701" y="2614"/>
                <a:ext cx="8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0" fontAlgn="base" hangingPunct="0">
                  <a:spcBef>
                    <a:spcPct val="0"/>
                  </a:spcBef>
                  <a:spcAft>
                    <a:spcPct val="0"/>
                  </a:spcAft>
                </a:pPr>
                <a:r>
                  <a:rPr lang="en-US" sz="1000" b="1">
                    <a:solidFill>
                      <a:srgbClr val="FFFFFF"/>
                    </a:solidFill>
                  </a:rPr>
                  <a:t>Individual Cognitive/Psycho / Social Work Demand Factors</a:t>
                </a:r>
                <a:endParaRPr lang="en-US" sz="1000">
                  <a:solidFill>
                    <a:prstClr val="black"/>
                  </a:solidFill>
                  <a:latin typeface="Tahoma" pitchFamily="34" charset="0"/>
                </a:endParaRPr>
              </a:p>
            </p:txBody>
          </p:sp>
          <p:sp>
            <p:nvSpPr>
              <p:cNvPr id="63508" name="Text Box 45"/>
              <p:cNvSpPr txBox="1">
                <a:spLocks noChangeArrowheads="1"/>
              </p:cNvSpPr>
              <p:nvPr/>
            </p:nvSpPr>
            <p:spPr bwMode="auto">
              <a:xfrm>
                <a:off x="2522" y="1082"/>
                <a:ext cx="116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300" b="1">
                    <a:solidFill>
                      <a:prstClr val="black"/>
                    </a:solidFill>
                  </a:rPr>
                  <a:t>Physical / Structural</a:t>
                </a:r>
                <a:endParaRPr lang="en-US" sz="900" b="1">
                  <a:solidFill>
                    <a:prstClr val="black"/>
                  </a:solidFill>
                </a:endParaRPr>
              </a:p>
              <a:p>
                <a:pPr algn="ctr" eaLnBrk="0" fontAlgn="base" hangingPunct="0">
                  <a:spcBef>
                    <a:spcPct val="0"/>
                  </a:spcBef>
                  <a:spcAft>
                    <a:spcPct val="0"/>
                  </a:spcAft>
                </a:pPr>
                <a:r>
                  <a:rPr lang="en-US" sz="1300" b="1">
                    <a:solidFill>
                      <a:prstClr val="black"/>
                    </a:solidFill>
                  </a:rPr>
                  <a:t>Policy Components</a:t>
                </a:r>
                <a:endParaRPr lang="en-US" b="1">
                  <a:solidFill>
                    <a:prstClr val="black"/>
                  </a:solidFill>
                  <a:latin typeface="Tahoma" pitchFamily="34" charset="0"/>
                </a:endParaRPr>
              </a:p>
            </p:txBody>
          </p:sp>
          <p:sp>
            <p:nvSpPr>
              <p:cNvPr id="63509" name="Text Box 46"/>
              <p:cNvSpPr txBox="1">
                <a:spLocks noChangeArrowheads="1"/>
              </p:cNvSpPr>
              <p:nvPr/>
            </p:nvSpPr>
            <p:spPr bwMode="auto">
              <a:xfrm>
                <a:off x="4547" y="2612"/>
                <a:ext cx="7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300" b="1">
                    <a:solidFill>
                      <a:prstClr val="black"/>
                    </a:solidFill>
                  </a:rPr>
                  <a:t>Professional/</a:t>
                </a:r>
                <a:endParaRPr lang="en-US" sz="900" b="1">
                  <a:solidFill>
                    <a:prstClr val="black"/>
                  </a:solidFill>
                </a:endParaRPr>
              </a:p>
              <a:p>
                <a:pPr algn="ctr" eaLnBrk="0" fontAlgn="base" hangingPunct="0">
                  <a:spcBef>
                    <a:spcPct val="0"/>
                  </a:spcBef>
                  <a:spcAft>
                    <a:spcPct val="0"/>
                  </a:spcAft>
                </a:pPr>
                <a:r>
                  <a:rPr lang="en-US" sz="1300" b="1">
                    <a:solidFill>
                      <a:prstClr val="black"/>
                    </a:solidFill>
                  </a:rPr>
                  <a:t>Occupational</a:t>
                </a:r>
                <a:endParaRPr lang="en-US" sz="900" b="1">
                  <a:solidFill>
                    <a:prstClr val="black"/>
                  </a:solidFill>
                </a:endParaRPr>
              </a:p>
              <a:p>
                <a:pPr algn="ctr" eaLnBrk="0" fontAlgn="base" hangingPunct="0">
                  <a:spcBef>
                    <a:spcPct val="0"/>
                  </a:spcBef>
                  <a:spcAft>
                    <a:spcPct val="0"/>
                  </a:spcAft>
                </a:pPr>
                <a:r>
                  <a:rPr lang="en-US" sz="1300" b="1">
                    <a:solidFill>
                      <a:prstClr val="black"/>
                    </a:solidFill>
                  </a:rPr>
                  <a:t>Components</a:t>
                </a:r>
                <a:endParaRPr lang="en-US" b="1">
                  <a:solidFill>
                    <a:prstClr val="black"/>
                  </a:solidFill>
                  <a:latin typeface="Tahoma" pitchFamily="34" charset="0"/>
                </a:endParaRPr>
              </a:p>
            </p:txBody>
          </p:sp>
          <p:sp>
            <p:nvSpPr>
              <p:cNvPr id="63510" name="Text Box 47"/>
              <p:cNvSpPr txBox="1">
                <a:spLocks noChangeArrowheads="1"/>
              </p:cNvSpPr>
              <p:nvPr/>
            </p:nvSpPr>
            <p:spPr bwMode="auto">
              <a:xfrm>
                <a:off x="681" y="2882"/>
                <a:ext cx="86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300" b="1">
                    <a:solidFill>
                      <a:srgbClr val="000000"/>
                    </a:solidFill>
                  </a:rPr>
                  <a:t>     Cognitive Psycho/Socio/</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     Cultural </a:t>
                </a:r>
                <a:endParaRPr lang="en-US" sz="900" b="1">
                  <a:solidFill>
                    <a:srgbClr val="000000"/>
                  </a:solidFill>
                </a:endParaRPr>
              </a:p>
              <a:p>
                <a:pPr algn="ctr" eaLnBrk="0" fontAlgn="base" hangingPunct="0">
                  <a:spcBef>
                    <a:spcPct val="0"/>
                  </a:spcBef>
                  <a:spcAft>
                    <a:spcPct val="0"/>
                  </a:spcAft>
                </a:pPr>
                <a:r>
                  <a:rPr lang="en-US" sz="1300" b="1">
                    <a:solidFill>
                      <a:srgbClr val="000000"/>
                    </a:solidFill>
                  </a:rPr>
                  <a:t>     Components </a:t>
                </a:r>
                <a:endParaRPr lang="en-US" b="1">
                  <a:solidFill>
                    <a:prstClr val="black"/>
                  </a:solidFill>
                  <a:latin typeface="Tahoma" pitchFamily="34" charset="0"/>
                </a:endParaRPr>
              </a:p>
            </p:txBody>
          </p:sp>
        </p:grpSp>
        <p:sp>
          <p:nvSpPr>
            <p:cNvPr id="63494" name="Text Box 48"/>
            <p:cNvSpPr txBox="1">
              <a:spLocks noChangeArrowheads="1"/>
            </p:cNvSpPr>
            <p:nvPr/>
          </p:nvSpPr>
          <p:spPr bwMode="auto">
            <a:xfrm>
              <a:off x="451" y="3467"/>
              <a:ext cx="98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900">
                  <a:solidFill>
                    <a:srgbClr val="000000"/>
                  </a:solidFill>
                </a:rPr>
                <a:t>Individual Work Context </a:t>
              </a:r>
            </a:p>
            <a:p>
              <a:pPr eaLnBrk="0" fontAlgn="base" hangingPunct="0">
                <a:spcBef>
                  <a:spcPct val="0"/>
                </a:spcBef>
                <a:spcAft>
                  <a:spcPct val="0"/>
                </a:spcAft>
              </a:pPr>
              <a:r>
                <a:rPr lang="en-US" sz="900">
                  <a:solidFill>
                    <a:srgbClr val="000000"/>
                  </a:solidFill>
                </a:rPr>
                <a:t>Micro Level</a:t>
              </a:r>
              <a:endParaRPr lang="en-US">
                <a:solidFill>
                  <a:prstClr val="black"/>
                </a:solidFill>
                <a:latin typeface="Tahoma" pitchFamily="34" charset="0"/>
              </a:endParaRPr>
            </a:p>
          </p:txBody>
        </p:sp>
        <p:sp>
          <p:nvSpPr>
            <p:cNvPr id="63495" name="Text Box 49"/>
            <p:cNvSpPr txBox="1">
              <a:spLocks noChangeArrowheads="1"/>
            </p:cNvSpPr>
            <p:nvPr/>
          </p:nvSpPr>
          <p:spPr bwMode="auto">
            <a:xfrm>
              <a:off x="451" y="3648"/>
              <a:ext cx="133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900">
                  <a:solidFill>
                    <a:srgbClr val="000000"/>
                  </a:solidFill>
                </a:rPr>
                <a:t>Organizational Context</a:t>
              </a:r>
            </a:p>
            <a:p>
              <a:pPr eaLnBrk="0" fontAlgn="base" hangingPunct="0">
                <a:spcBef>
                  <a:spcPct val="0"/>
                </a:spcBef>
                <a:spcAft>
                  <a:spcPct val="0"/>
                </a:spcAft>
              </a:pPr>
              <a:r>
                <a:rPr lang="en-US" sz="900">
                  <a:solidFill>
                    <a:srgbClr val="000000"/>
                  </a:solidFill>
                </a:rPr>
                <a:t>Meso Level</a:t>
              </a:r>
              <a:endParaRPr lang="en-US">
                <a:solidFill>
                  <a:prstClr val="black"/>
                </a:solidFill>
                <a:latin typeface="Tahoma" pitchFamily="34" charset="0"/>
              </a:endParaRPr>
            </a:p>
          </p:txBody>
        </p:sp>
        <p:sp>
          <p:nvSpPr>
            <p:cNvPr id="63496" name="Text Box 50"/>
            <p:cNvSpPr txBox="1">
              <a:spLocks noChangeArrowheads="1"/>
            </p:cNvSpPr>
            <p:nvPr/>
          </p:nvSpPr>
          <p:spPr bwMode="auto">
            <a:xfrm>
              <a:off x="451" y="3828"/>
              <a:ext cx="108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900">
                  <a:solidFill>
                    <a:srgbClr val="000000"/>
                  </a:solidFill>
                </a:rPr>
                <a:t>External Context</a:t>
              </a:r>
            </a:p>
            <a:p>
              <a:pPr eaLnBrk="0" fontAlgn="base" hangingPunct="0">
                <a:spcBef>
                  <a:spcPct val="0"/>
                </a:spcBef>
                <a:spcAft>
                  <a:spcPct val="0"/>
                </a:spcAft>
              </a:pPr>
              <a:r>
                <a:rPr lang="en-US" sz="900">
                  <a:solidFill>
                    <a:srgbClr val="000000"/>
                  </a:solidFill>
                </a:rPr>
                <a:t>Macro Level</a:t>
              </a:r>
              <a:endParaRPr lang="en-US">
                <a:solidFill>
                  <a:prstClr val="black"/>
                </a:solidFill>
                <a:latin typeface="Tahoma" pitchFamily="34" charset="0"/>
              </a:endParaRPr>
            </a:p>
          </p:txBody>
        </p:sp>
        <p:sp>
          <p:nvSpPr>
            <p:cNvPr id="63497" name="Text Box 51"/>
            <p:cNvSpPr txBox="1">
              <a:spLocks noChangeArrowheads="1"/>
            </p:cNvSpPr>
            <p:nvPr/>
          </p:nvSpPr>
          <p:spPr bwMode="auto">
            <a:xfrm>
              <a:off x="2706" y="2477"/>
              <a:ext cx="79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4" tIns="42977" rIns="85954" bIns="42977"/>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0" fontAlgn="base" hangingPunct="0">
                <a:spcBef>
                  <a:spcPct val="0"/>
                </a:spcBef>
                <a:spcAft>
                  <a:spcPct val="0"/>
                </a:spcAft>
              </a:pPr>
              <a:r>
                <a:rPr lang="en-US" sz="1200" b="1">
                  <a:solidFill>
                    <a:srgbClr val="000000"/>
                  </a:solidFill>
                </a:rPr>
                <a:t>Nurse</a:t>
              </a:r>
            </a:p>
            <a:p>
              <a:pPr algn="ctr" eaLnBrk="0" fontAlgn="base" hangingPunct="0">
                <a:spcBef>
                  <a:spcPct val="0"/>
                </a:spcBef>
                <a:spcAft>
                  <a:spcPct val="0"/>
                </a:spcAft>
              </a:pPr>
              <a:r>
                <a:rPr lang="en-US" sz="1200" b="1">
                  <a:solidFill>
                    <a:srgbClr val="000000"/>
                  </a:solidFill>
                </a:rPr>
                <a:t>Patient</a:t>
              </a:r>
            </a:p>
            <a:p>
              <a:pPr algn="just" eaLnBrk="0" fontAlgn="base" hangingPunct="0">
                <a:spcBef>
                  <a:spcPct val="0"/>
                </a:spcBef>
                <a:spcAft>
                  <a:spcPct val="0"/>
                </a:spcAft>
              </a:pPr>
              <a:r>
                <a:rPr lang="en-US" sz="1200" b="1">
                  <a:solidFill>
                    <a:srgbClr val="000000"/>
                  </a:solidFill>
                </a:rPr>
                <a:t>Organizational</a:t>
              </a:r>
            </a:p>
            <a:p>
              <a:pPr algn="ctr" eaLnBrk="0" fontAlgn="base" hangingPunct="0">
                <a:spcBef>
                  <a:spcPct val="0"/>
                </a:spcBef>
                <a:spcAft>
                  <a:spcPct val="0"/>
                </a:spcAft>
              </a:pPr>
              <a:r>
                <a:rPr lang="en-US" sz="1200" b="1">
                  <a:solidFill>
                    <a:srgbClr val="000000"/>
                  </a:solidFill>
                </a:rPr>
                <a:t>Societal </a:t>
              </a:r>
            </a:p>
            <a:p>
              <a:pPr algn="ctr" eaLnBrk="0" fontAlgn="base" hangingPunct="0">
                <a:spcBef>
                  <a:spcPct val="0"/>
                </a:spcBef>
                <a:spcAft>
                  <a:spcPct val="0"/>
                </a:spcAft>
              </a:pPr>
              <a:r>
                <a:rPr lang="en-US" sz="1200" b="1">
                  <a:solidFill>
                    <a:srgbClr val="000000"/>
                  </a:solidFill>
                </a:rPr>
                <a:t>Outcomes</a:t>
              </a:r>
            </a:p>
            <a:p>
              <a:pPr eaLnBrk="0" fontAlgn="base" hangingPunct="0">
                <a:spcBef>
                  <a:spcPct val="0"/>
                </a:spcBef>
                <a:spcAft>
                  <a:spcPct val="0"/>
                </a:spcAft>
              </a:pPr>
              <a:endParaRPr lang="en-US" sz="1200">
                <a:solidFill>
                  <a:prstClr val="black"/>
                </a:solidFill>
                <a:latin typeface="Tahoma" pitchFamily="34" charset="0"/>
              </a:endParaRPr>
            </a:p>
          </p:txBody>
        </p:sp>
      </p:grpSp>
      <p:sp>
        <p:nvSpPr>
          <p:cNvPr id="63491" name="TextBox 21"/>
          <p:cNvSpPr txBox="1">
            <a:spLocks noChangeArrowheads="1"/>
          </p:cNvSpPr>
          <p:nvPr/>
        </p:nvSpPr>
        <p:spPr bwMode="auto">
          <a:xfrm>
            <a:off x="0" y="1143000"/>
            <a:ext cx="2743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pPr>
            <a:r>
              <a:rPr lang="en-US" sz="3200" i="1">
                <a:solidFill>
                  <a:srgbClr val="FF6600"/>
                </a:solidFill>
              </a:rPr>
              <a:t>Organizing Framework for Healthy Work </a:t>
            </a:r>
          </a:p>
          <a:p>
            <a:pPr eaLnBrk="0" fontAlgn="base" hangingPunct="0">
              <a:spcBef>
                <a:spcPct val="0"/>
              </a:spcBef>
              <a:spcAft>
                <a:spcPct val="0"/>
              </a:spcAft>
            </a:pPr>
            <a:r>
              <a:rPr lang="en-US" sz="3200" i="1">
                <a:solidFill>
                  <a:srgbClr val="FF6600"/>
                </a:solidFill>
              </a:rPr>
              <a:t>Environments Best Practice Guideline Project</a:t>
            </a:r>
          </a:p>
        </p:txBody>
      </p:sp>
    </p:spTree>
    <p:custDataLst>
      <p:tags r:id="rId1"/>
    </p:custDataLst>
    <p:extLst>
      <p:ext uri="{BB962C8B-B14F-4D97-AF65-F5344CB8AC3E}">
        <p14:creationId xmlns:p14="http://schemas.microsoft.com/office/powerpoint/2010/main" val="225910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smtClean="0">
                <a:solidFill>
                  <a:srgbClr val="19758B"/>
                </a:solidFill>
                <a:effectLst>
                  <a:outerShdw blurRad="38100" dist="38100" dir="2700000" algn="tl">
                    <a:srgbClr val="000000">
                      <a:alpha val="43137"/>
                    </a:srgbClr>
                  </a:outerShdw>
                </a:effectLst>
              </a:rPr>
              <a:t>Workplace Violence</a:t>
            </a:r>
          </a:p>
        </p:txBody>
      </p:sp>
      <p:sp>
        <p:nvSpPr>
          <p:cNvPr id="51203" name="Rectangle 3"/>
          <p:cNvSpPr>
            <a:spLocks noGrp="1" noChangeArrowheads="1"/>
          </p:cNvSpPr>
          <p:nvPr>
            <p:ph idx="1"/>
          </p:nvPr>
        </p:nvSpPr>
        <p:spPr>
          <a:xfrm>
            <a:off x="228600" y="1524000"/>
            <a:ext cx="8686800" cy="4525963"/>
          </a:xfrm>
        </p:spPr>
        <p:txBody>
          <a:bodyPr/>
          <a:lstStyle/>
          <a:p>
            <a:pPr marL="0" eaLnBrk="1" hangingPunct="1">
              <a:buFontTx/>
              <a:buNone/>
              <a:defRPr/>
            </a:pPr>
            <a:r>
              <a:rPr lang="en-US" dirty="0">
                <a:solidFill>
                  <a:srgbClr val="19758B"/>
                </a:solidFill>
              </a:rPr>
              <a:t>Who are the perpetrators of </a:t>
            </a:r>
            <a:r>
              <a:rPr lang="en-US" dirty="0" smtClean="0">
                <a:solidFill>
                  <a:srgbClr val="19758B"/>
                </a:solidFill>
              </a:rPr>
              <a:t>violence </a:t>
            </a:r>
            <a:r>
              <a:rPr lang="en-US" dirty="0">
                <a:solidFill>
                  <a:srgbClr val="19758B"/>
                </a:solidFill>
              </a:rPr>
              <a:t>in the health sector workplace?</a:t>
            </a:r>
          </a:p>
          <a:p>
            <a:pPr lvl="1" eaLnBrk="1" hangingPunct="1">
              <a:defRPr/>
            </a:pPr>
            <a:endParaRPr lang="en-US" sz="2000" b="1" dirty="0">
              <a:solidFill>
                <a:srgbClr val="6600FF"/>
              </a:solidFill>
            </a:endParaRPr>
          </a:p>
          <a:p>
            <a:pPr eaLnBrk="1" hangingPunct="1">
              <a:defRPr/>
            </a:pPr>
            <a:endParaRPr lang="en-US" dirty="0"/>
          </a:p>
          <a:p>
            <a:pPr eaLnBrk="1" hangingPunct="1">
              <a:spcBef>
                <a:spcPct val="0"/>
              </a:spcBef>
              <a:buFontTx/>
              <a:buNone/>
              <a:defRPr/>
            </a:pPr>
            <a:endParaRPr lang="en-US" dirty="0"/>
          </a:p>
        </p:txBody>
      </p:sp>
      <p:graphicFrame>
        <p:nvGraphicFramePr>
          <p:cNvPr id="6" name="Diagram 5"/>
          <p:cNvGraphicFramePr/>
          <p:nvPr/>
        </p:nvGraphicFramePr>
        <p:xfrm>
          <a:off x="609600" y="2819400"/>
          <a:ext cx="8001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7" name="Picture 6" descr="C:\Documents and Settings\aweeres\Local Settings\Temporary Internet Files\Content.IE5\3HDQ1H4T\MC90029579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6975" y="3124200"/>
            <a:ext cx="754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Documents and Settings\aweeres\Local Settings\Temporary Internet Files\Content.IE5\BMQX64G3\MC90009011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6425" y="3101975"/>
            <a:ext cx="928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C:\Documents and Settings\aweeres\Local Settings\Temporary Internet Files\Content.IE5\BMQX64G3\MC90033258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1138" y="3157538"/>
            <a:ext cx="750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descr="C:\Documents and Settings\aweeres\Local Settings\Temporary Internet Files\Content.IE5\BMQX64G3\MC900324606[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9000" y="3124200"/>
            <a:ext cx="762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41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371600"/>
            <a:ext cx="9144000" cy="838200"/>
          </a:xfrm>
        </p:spPr>
        <p:txBody>
          <a:bodyPr/>
          <a:lstStyle/>
          <a:p>
            <a:r>
              <a:rPr sz="3600" smtClean="0"/>
              <a:t>Consequences of Violence</a:t>
            </a:r>
          </a:p>
        </p:txBody>
      </p:sp>
      <p:sp>
        <p:nvSpPr>
          <p:cNvPr id="14339" name="Rectangle 3"/>
          <p:cNvSpPr>
            <a:spLocks noChangeArrowheads="1"/>
          </p:cNvSpPr>
          <p:nvPr/>
        </p:nvSpPr>
        <p:spPr bwMode="auto">
          <a:xfrm>
            <a:off x="304800" y="2209800"/>
            <a:ext cx="85344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90000"/>
              </a:lnSpc>
              <a:spcBef>
                <a:spcPct val="0"/>
              </a:spcBef>
              <a:spcAft>
                <a:spcPct val="0"/>
              </a:spcAft>
              <a:buClr>
                <a:srgbClr val="FFFFFF"/>
              </a:buClr>
            </a:pPr>
            <a:r>
              <a:rPr lang="en-US" sz="2800">
                <a:solidFill>
                  <a:srgbClr val="000000"/>
                </a:solidFill>
                <a:latin typeface="Times New Roman" pitchFamily="18" charset="0"/>
                <a:cs typeface="Times New Roman" pitchFamily="18" charset="0"/>
              </a:rPr>
              <a:t>In Ontario</a:t>
            </a:r>
            <a:r>
              <a:rPr lang="en-US" sz="2800" b="1">
                <a:solidFill>
                  <a:srgbClr val="000000"/>
                </a:solidFill>
                <a:latin typeface="Times New Roman" pitchFamily="18" charset="0"/>
                <a:cs typeface="Times New Roman" pitchFamily="18" charset="0"/>
              </a:rPr>
              <a:t>, health/community care sector have highest rate </a:t>
            </a:r>
            <a:r>
              <a:rPr lang="en-US" sz="2800">
                <a:solidFill>
                  <a:srgbClr val="000000"/>
                </a:solidFill>
                <a:latin typeface="Times New Roman" pitchFamily="18" charset="0"/>
                <a:cs typeface="Times New Roman" pitchFamily="18" charset="0"/>
              </a:rPr>
              <a:t>(34%) of lost time injuries due to violence in the workplace compared with any other sector</a:t>
            </a:r>
          </a:p>
          <a:p>
            <a:pPr fontAlgn="base">
              <a:lnSpc>
                <a:spcPct val="90000"/>
              </a:lnSpc>
              <a:spcBef>
                <a:spcPct val="0"/>
              </a:spcBef>
              <a:spcAft>
                <a:spcPct val="0"/>
              </a:spcAft>
              <a:buClr>
                <a:srgbClr val="FFFFFF"/>
              </a:buClr>
              <a:buFont typeface="Wingdings" pitchFamily="2" charset="2"/>
              <a:buChar char="§"/>
            </a:pPr>
            <a:endParaRPr lang="en-CA" sz="2800">
              <a:solidFill>
                <a:srgbClr val="000000"/>
              </a:solidFill>
              <a:latin typeface="Times New Roman" pitchFamily="18" charset="0"/>
              <a:cs typeface="Times New Roman" pitchFamily="18" charset="0"/>
            </a:endParaRPr>
          </a:p>
          <a:p>
            <a:pPr fontAlgn="base">
              <a:lnSpc>
                <a:spcPct val="90000"/>
              </a:lnSpc>
              <a:spcBef>
                <a:spcPct val="0"/>
              </a:spcBef>
              <a:spcAft>
                <a:spcPct val="0"/>
              </a:spcAft>
              <a:buClr>
                <a:srgbClr val="FFFFFF"/>
              </a:buClr>
            </a:pPr>
            <a:r>
              <a:rPr lang="en-CA" sz="2800" b="1">
                <a:solidFill>
                  <a:srgbClr val="000000"/>
                </a:solidFill>
                <a:latin typeface="Times New Roman" pitchFamily="18" charset="0"/>
                <a:cs typeface="Times New Roman" pitchFamily="18" charset="0"/>
              </a:rPr>
              <a:t>Negative individual health effects</a:t>
            </a:r>
            <a:r>
              <a:rPr lang="en-CA" sz="2800">
                <a:solidFill>
                  <a:srgbClr val="000000"/>
                </a:solidFill>
                <a:latin typeface="Times New Roman" pitchFamily="18" charset="0"/>
                <a:cs typeface="Times New Roman" pitchFamily="18" charset="0"/>
              </a:rPr>
              <a:t>: burnout diminished self-esteem), increased sickness physical injury including death</a:t>
            </a:r>
          </a:p>
          <a:p>
            <a:pPr lvl="1" fontAlgn="base">
              <a:lnSpc>
                <a:spcPct val="90000"/>
              </a:lnSpc>
              <a:spcBef>
                <a:spcPct val="0"/>
              </a:spcBef>
              <a:spcAft>
                <a:spcPct val="0"/>
              </a:spcAft>
              <a:buClr>
                <a:srgbClr val="FFFFFF"/>
              </a:buClr>
              <a:buFont typeface="Arial" charset="0"/>
              <a:buChar char="•"/>
            </a:pPr>
            <a:endParaRPr lang="en-CA" sz="2800">
              <a:solidFill>
                <a:srgbClr val="000000"/>
              </a:solidFill>
              <a:latin typeface="Times New Roman" pitchFamily="18" charset="0"/>
              <a:cs typeface="Times New Roman" pitchFamily="18" charset="0"/>
            </a:endParaRPr>
          </a:p>
          <a:p>
            <a:pPr fontAlgn="base">
              <a:lnSpc>
                <a:spcPct val="90000"/>
              </a:lnSpc>
              <a:spcBef>
                <a:spcPct val="0"/>
              </a:spcBef>
              <a:spcAft>
                <a:spcPct val="0"/>
              </a:spcAft>
              <a:buClr>
                <a:srgbClr val="FFFFFF"/>
              </a:buClr>
            </a:pPr>
            <a:r>
              <a:rPr lang="en-US" sz="2800" b="1">
                <a:solidFill>
                  <a:srgbClr val="000000"/>
                </a:solidFill>
                <a:latin typeface="Times New Roman" pitchFamily="18" charset="0"/>
                <a:cs typeface="Times New Roman" pitchFamily="18" charset="0"/>
              </a:rPr>
              <a:t>Organizational costs</a:t>
            </a:r>
            <a:r>
              <a:rPr lang="en-US" sz="2800">
                <a:solidFill>
                  <a:srgbClr val="000000"/>
                </a:solidFill>
                <a:latin typeface="Times New Roman" pitchFamily="18" charset="0"/>
                <a:cs typeface="Times New Roman" pitchFamily="18" charset="0"/>
              </a:rPr>
              <a:t>: increased absenteeism</a:t>
            </a:r>
            <a:r>
              <a:rPr lang="en-CA" sz="2800">
                <a:solidFill>
                  <a:srgbClr val="000000"/>
                </a:solidFill>
                <a:latin typeface="Times New Roman" pitchFamily="18" charset="0"/>
                <a:cs typeface="Times New Roman" pitchFamily="18" charset="0"/>
              </a:rPr>
              <a:t>, lower productivity, high turnover </a:t>
            </a:r>
            <a:r>
              <a:rPr lang="en-US" sz="2800">
                <a:solidFill>
                  <a:srgbClr val="000000"/>
                </a:solidFill>
                <a:latin typeface="Times New Roman" pitchFamily="18" charset="0"/>
                <a:cs typeface="Times New Roman" pitchFamily="18" charset="0"/>
              </a:rPr>
              <a:t>decreased capacity to offer effective nursing care </a:t>
            </a:r>
            <a:r>
              <a:rPr lang="en-CA" sz="2800">
                <a:solidFill>
                  <a:srgbClr val="000000"/>
                </a:solidFill>
                <a:latin typeface="Times New Roman" pitchFamily="18" charset="0"/>
                <a:cs typeface="Times New Roman" pitchFamily="18" charset="0"/>
              </a:rPr>
              <a:t>increased costs for recruitment and retention </a:t>
            </a:r>
          </a:p>
        </p:txBody>
      </p:sp>
    </p:spTree>
    <p:custDataLst>
      <p:tags r:id="rId1"/>
    </p:custDataLst>
    <p:extLst>
      <p:ext uri="{BB962C8B-B14F-4D97-AF65-F5344CB8AC3E}">
        <p14:creationId xmlns:p14="http://schemas.microsoft.com/office/powerpoint/2010/main" val="240468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0"/>
            <a:ext cx="8229600" cy="1143000"/>
          </a:xfrm>
        </p:spPr>
        <p:txBody>
          <a:bodyPr/>
          <a:lstStyle/>
          <a:p>
            <a:pPr eaLnBrk="1" hangingPunct="1">
              <a:defRPr/>
            </a:pPr>
            <a:r>
              <a:rPr lang="en-CA" b="1" dirty="0" smtClean="0">
                <a:solidFill>
                  <a:srgbClr val="19758B"/>
                </a:solidFill>
                <a:effectLst>
                  <a:outerShdw blurRad="38100" dist="38100" dir="2700000" algn="tl">
                    <a:srgbClr val="000000">
                      <a:alpha val="43137"/>
                    </a:srgbClr>
                  </a:outerShdw>
                </a:effectLst>
              </a:rPr>
              <a:t>Prevalence in Health Care</a:t>
            </a:r>
            <a:endParaRPr lang="en-US" b="1" dirty="0" smtClean="0">
              <a:solidFill>
                <a:srgbClr val="19758B"/>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3048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791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371600"/>
            <a:ext cx="8229600" cy="649288"/>
          </a:xfrm>
        </p:spPr>
        <p:txBody>
          <a:bodyPr/>
          <a:lstStyle/>
          <a:p>
            <a:pPr eaLnBrk="1" hangingPunct="1">
              <a:lnSpc>
                <a:spcPct val="120000"/>
              </a:lnSpc>
            </a:pPr>
            <a:r>
              <a:rPr sz="3600" smtClean="0"/>
              <a:t>Clouded Vision</a:t>
            </a:r>
          </a:p>
        </p:txBody>
      </p:sp>
      <p:sp>
        <p:nvSpPr>
          <p:cNvPr id="16387" name="Rectangle 3"/>
          <p:cNvSpPr>
            <a:spLocks noGrp="1" noChangeArrowheads="1"/>
          </p:cNvSpPr>
          <p:nvPr>
            <p:ph type="body" sz="half" idx="1"/>
          </p:nvPr>
        </p:nvSpPr>
        <p:spPr>
          <a:xfrm>
            <a:off x="304800" y="1981200"/>
            <a:ext cx="8839200" cy="4876800"/>
          </a:xfrm>
        </p:spPr>
        <p:txBody>
          <a:bodyPr/>
          <a:lstStyle/>
          <a:p>
            <a:pPr eaLnBrk="1" hangingPunct="1">
              <a:buFontTx/>
              <a:buNone/>
            </a:pPr>
            <a:endParaRPr sz="300" smtClean="0"/>
          </a:p>
          <a:p>
            <a:pPr>
              <a:buFontTx/>
              <a:buNone/>
            </a:pPr>
            <a:r>
              <a:rPr sz="2800" smtClean="0"/>
              <a:t>• Perception that assaults/injuries are part of the job in healthcare</a:t>
            </a:r>
          </a:p>
          <a:p>
            <a:pPr>
              <a:buFontTx/>
              <a:buNone/>
            </a:pPr>
            <a:r>
              <a:rPr sz="2800" smtClean="0"/>
              <a:t>• Worker beliefs that reporting incidents will reflect poorly on them</a:t>
            </a:r>
          </a:p>
          <a:p>
            <a:r>
              <a:rPr sz="2800" smtClean="0"/>
              <a:t>Lack of reporting policies &amp; access</a:t>
            </a:r>
          </a:p>
          <a:p>
            <a:r>
              <a:rPr sz="2800" smtClean="0"/>
              <a:t>Incident reports may not represent the overall issue</a:t>
            </a:r>
            <a:r>
              <a:rPr sz="200" smtClean="0"/>
              <a:t>	</a:t>
            </a:r>
          </a:p>
        </p:txBody>
      </p:sp>
      <p:pic>
        <p:nvPicPr>
          <p:cNvPr id="45060" name="Picture 8" descr="C:\Documents and Settings\leighc\Local Settings\Temporary Internet Files\Content.IE5\C9OHB233\MP900442372[1].jpg"/>
          <p:cNvPicPr>
            <a:picLocks noChangeAspect="1" noChangeArrowheads="1"/>
          </p:cNvPicPr>
          <p:nvPr/>
        </p:nvPicPr>
        <p:blipFill>
          <a:blip r:embed="rId4" cstate="print"/>
          <a:srcRect/>
          <a:stretch>
            <a:fillRect/>
          </a:stretch>
        </p:blipFill>
        <p:spPr bwMode="auto">
          <a:xfrm>
            <a:off x="6324600" y="5638800"/>
            <a:ext cx="2514600" cy="121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extLst>
      <p:ext uri="{BB962C8B-B14F-4D97-AF65-F5344CB8AC3E}">
        <p14:creationId xmlns:p14="http://schemas.microsoft.com/office/powerpoint/2010/main" val="630531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PNA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ABPG_PPT_Templat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4611</Words>
  <Application>Microsoft Office PowerPoint</Application>
  <PresentationFormat>On-screen Show (4:3)</PresentationFormat>
  <Paragraphs>667</Paragraphs>
  <Slides>55</Slides>
  <Notes>55</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1_Office Theme</vt:lpstr>
      <vt:lpstr>RPNAO Template</vt:lpstr>
      <vt:lpstr>IABPG_PPT_Template2</vt:lpstr>
      <vt:lpstr>Working Together</vt:lpstr>
      <vt:lpstr>Overview</vt:lpstr>
      <vt:lpstr>Acknowledging Violence in Health Care</vt:lpstr>
      <vt:lpstr>What is Workplace Violence?</vt:lpstr>
      <vt:lpstr>What is Horizontal Violence?</vt:lpstr>
      <vt:lpstr>Workplace Violence</vt:lpstr>
      <vt:lpstr>Consequences of Violence</vt:lpstr>
      <vt:lpstr>Prevalence in Health Care</vt:lpstr>
      <vt:lpstr>Clouded Vision</vt:lpstr>
      <vt:lpstr>Reporting of Workplace Violence</vt:lpstr>
      <vt:lpstr>Contributors to Violence</vt:lpstr>
      <vt:lpstr>Contributors of Violence</vt:lpstr>
      <vt:lpstr>Peers</vt:lpstr>
      <vt:lpstr>Environment</vt:lpstr>
      <vt:lpstr>Moving towards a healthy environment</vt:lpstr>
      <vt:lpstr>Collaboration</vt:lpstr>
      <vt:lpstr>Accountability</vt:lpstr>
      <vt:lpstr>External/System:  Governments</vt:lpstr>
      <vt:lpstr>Workplace Violence Legislation in Ontario</vt:lpstr>
      <vt:lpstr>External/System</vt:lpstr>
      <vt:lpstr>The Need for Education</vt:lpstr>
      <vt:lpstr>External/System:  Professional/Regulatory</vt:lpstr>
      <vt:lpstr>   Educational Systems Recommendations </vt:lpstr>
      <vt:lpstr>  Organization Practice Recommendations  </vt:lpstr>
      <vt:lpstr>Organizational</vt:lpstr>
      <vt:lpstr>Individual</vt:lpstr>
      <vt:lpstr>Spectrum of Workplace Violence</vt:lpstr>
      <vt:lpstr>Typical Responses to Violence</vt:lpstr>
      <vt:lpstr>Developing a Program</vt:lpstr>
      <vt:lpstr>Workplace Violence Program</vt:lpstr>
      <vt:lpstr>RESOURCES</vt:lpstr>
      <vt:lpstr>Access to Resources</vt:lpstr>
      <vt:lpstr>PowerPoint Presentation</vt:lpstr>
      <vt:lpstr>Workplace Violence Prevention Toolkit </vt:lpstr>
      <vt:lpstr>How to Access the Workplace Violence Toolkit</vt:lpstr>
      <vt:lpstr>PowerPoint Presentation</vt:lpstr>
      <vt:lpstr>Target Group</vt:lpstr>
      <vt:lpstr>PowerPoint Presentation</vt:lpstr>
      <vt:lpstr>   Educational Systems Recommendations </vt:lpstr>
      <vt:lpstr>  Organization Practice Recommendations  </vt:lpstr>
      <vt:lpstr>Applying the Guideline to Your Context</vt:lpstr>
      <vt:lpstr>Applying the Guideline to Your Context</vt:lpstr>
      <vt:lpstr>Applying the Guideline to Your Context</vt:lpstr>
      <vt:lpstr>Applying the Guideline to Your Context</vt:lpstr>
      <vt:lpstr>Applying the Guideline to Your Context</vt:lpstr>
      <vt:lpstr>Applying the Guideline to Your Context</vt:lpstr>
      <vt:lpstr>Applying the Guideline to Your Context</vt:lpstr>
      <vt:lpstr>Case Scenario: Effects of unaddressed conflict  </vt:lpstr>
      <vt:lpstr>What are some of the Impacts that may occur as a result of the Conflict ? </vt:lpstr>
      <vt:lpstr>Web Resources</vt:lpstr>
      <vt:lpstr>Registered Practical Nurses Association of Ontario</vt:lpstr>
      <vt:lpstr>PowerPoint Presentation</vt:lpstr>
      <vt:lpstr> Case Scenario: Effects of Unaddressed Conflict  </vt:lpstr>
      <vt:lpstr>Case Scenario: Effects of Unaddressed Conflict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Firefly</dc:creator>
  <cp:lastModifiedBy>Firefly</cp:lastModifiedBy>
  <cp:revision>1</cp:revision>
  <dcterms:created xsi:type="dcterms:W3CDTF">2012-12-20T04:53:45Z</dcterms:created>
  <dcterms:modified xsi:type="dcterms:W3CDTF">2012-12-20T04:56:23Z</dcterms:modified>
</cp:coreProperties>
</file>